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2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2.xml" ContentType="application/vnd.openxmlformats-officedocument.presentationml.tags+xml"/>
  <Override PartName="/ppt/notesSlides/notesSlide20.xml" ContentType="application/vnd.openxmlformats-officedocument.presentationml.notesSlide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5" r:id="rId3"/>
    <p:sldId id="316" r:id="rId4"/>
    <p:sldId id="333" r:id="rId5"/>
    <p:sldId id="285" r:id="rId6"/>
    <p:sldId id="334" r:id="rId7"/>
    <p:sldId id="368" r:id="rId8"/>
    <p:sldId id="319" r:id="rId9"/>
    <p:sldId id="336" r:id="rId10"/>
    <p:sldId id="369" r:id="rId11"/>
    <p:sldId id="370" r:id="rId12"/>
    <p:sldId id="340" r:id="rId13"/>
    <p:sldId id="341" r:id="rId14"/>
    <p:sldId id="342" r:id="rId15"/>
    <p:sldId id="343" r:id="rId16"/>
    <p:sldId id="344" r:id="rId17"/>
    <p:sldId id="325" r:id="rId18"/>
    <p:sldId id="345" r:id="rId19"/>
    <p:sldId id="326" r:id="rId20"/>
    <p:sldId id="32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22" r:id="rId29"/>
    <p:sldId id="358" r:id="rId30"/>
    <p:sldId id="366" r:id="rId31"/>
    <p:sldId id="379" r:id="rId32"/>
    <p:sldId id="363" r:id="rId33"/>
    <p:sldId id="365" r:id="rId34"/>
    <p:sldId id="382" r:id="rId35"/>
    <p:sldId id="385" r:id="rId36"/>
    <p:sldId id="323" r:id="rId37"/>
    <p:sldId id="380" r:id="rId38"/>
    <p:sldId id="381" r:id="rId39"/>
    <p:sldId id="337" r:id="rId40"/>
    <p:sldId id="384" r:id="rId41"/>
    <p:sldId id="386" r:id="rId42"/>
    <p:sldId id="387" r:id="rId43"/>
    <p:sldId id="378" r:id="rId44"/>
    <p:sldId id="388" r:id="rId45"/>
    <p:sldId id="338" r:id="rId46"/>
    <p:sldId id="328" r:id="rId47"/>
  </p:sldIdLst>
  <p:sldSz cx="12192000" cy="6858000"/>
  <p:notesSz cx="6797675" cy="9926638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5DD"/>
    <a:srgbClr val="6F6283"/>
    <a:srgbClr val="C0C0C0"/>
    <a:srgbClr val="FBA801"/>
    <a:srgbClr val="1AB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76392" autoAdjust="0"/>
  </p:normalViewPr>
  <p:slideViewPr>
    <p:cSldViewPr snapToGrid="0" showGuides="1">
      <p:cViewPr varScale="1">
        <p:scale>
          <a:sx n="84" d="100"/>
          <a:sy n="84" d="100"/>
        </p:scale>
        <p:origin x="18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33443163097201E-2"/>
          <c:y val="0.27009646302250806"/>
          <c:w val="0.96573311367380565"/>
          <c:h val="0.4598070739549839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72D-40F9-8DD1-89E5B210CE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D-40F9-8DD1-89E5B210CE13}"/>
            </c:ext>
          </c:extLst>
        </c:ser>
        <c:ser>
          <c:idx val="1"/>
          <c:order val="1"/>
          <c:spPr>
            <a:solidFill>
              <a:srgbClr val="9DB1C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294892915980230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72D-40F9-8DD1-89E5B210CE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23.999999999999993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D-40F9-8DD1-89E5B210CE13}"/>
            </c:ext>
          </c:extLst>
        </c:ser>
        <c:ser>
          <c:idx val="2"/>
          <c:order val="2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72D-40F9-8DD1-89E5B210CE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D-40F9-8DD1-89E5B210CE13}"/>
            </c:ext>
          </c:extLst>
        </c:ser>
        <c:ser>
          <c:idx val="3"/>
          <c:order val="3"/>
          <c:spPr>
            <a:solidFill>
              <a:srgbClr val="4C6C9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294892915980230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72D-40F9-8DD1-89E5B210CE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9.9999999999999982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2D-40F9-8DD1-89E5B210CE13}"/>
            </c:ext>
          </c:extLst>
        </c:ser>
        <c:ser>
          <c:idx val="4"/>
          <c:order val="4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Sheet1!$A$5</c:f>
              <c:numCache>
                <c:formatCode>General</c:formatCode>
                <c:ptCount val="1"/>
                <c:pt idx="0">
                  <c:v>2.0000000000000018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2D-40F9-8DD1-89E5B210C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82438904"/>
        <c:axId val="1"/>
      </c:barChart>
      <c:catAx>
        <c:axId val="11824389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9.99999999999998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824389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62313190383365"/>
          <c:y val="0.1812130177514793"/>
          <c:w val="0.56010396361273551"/>
          <c:h val="0.637573964497041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B07-4AFD-A6CB-79E00468B6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B07-4AFD-A6CB-79E00468B612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B07-4AFD-A6CB-79E00468B6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B07-4AFD-A6CB-79E00468B612}"/>
              </c:ext>
            </c:extLst>
          </c:dPt>
          <c:dLbls>
            <c:dLbl>
              <c:idx val="0"/>
              <c:layout>
                <c:manualLayout>
                  <c:x val="3.1189083820662766E-2"/>
                  <c:y val="8.875739644970414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B07-4AFD-A6CB-79E00468B612}"/>
                </c:ext>
              </c:extLst>
            </c:dLbl>
            <c:dLbl>
              <c:idx val="1"/>
              <c:layout>
                <c:manualLayout>
                  <c:x val="-3.378817413905133E-2"/>
                  <c:y val="5.917159763313609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B07-4AFD-A6CB-79E00468B612}"/>
                </c:ext>
              </c:extLst>
            </c:dLbl>
            <c:dLbl>
              <c:idx val="2"/>
              <c:layout>
                <c:manualLayout>
                  <c:x val="-2.2742040285899934E-2"/>
                  <c:y val="-4.363905325443787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B07-4AFD-A6CB-79E00468B6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57.999999999999993</c:v>
                </c:pt>
                <c:pt idx="1">
                  <c:v>28.999999999999996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7-4AFD-A6CB-79E00468B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75698505523065"/>
          <c:y val="0.2024793388429752"/>
          <c:w val="0.46783625730994149"/>
          <c:h val="0.595041322314049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3B1-4EF6-984F-BE0D1C59B9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3B1-4EF6-984F-BE0D1C59B9F7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3B1-4EF6-984F-BE0D1C59B9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3B1-4EF6-984F-BE0D1C59B9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3B1-4EF6-984F-BE0D1C59B9F7}"/>
              </c:ext>
            </c:extLst>
          </c:dPt>
          <c:dLbls>
            <c:dLbl>
              <c:idx val="0"/>
              <c:layout>
                <c:manualLayout>
                  <c:x val="1.2345679012345678E-2"/>
                  <c:y val="-4.958677685950413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3B1-4EF6-984F-BE0D1C59B9F7}"/>
                </c:ext>
              </c:extLst>
            </c:dLbl>
            <c:dLbl>
              <c:idx val="1"/>
              <c:layout>
                <c:manualLayout>
                  <c:x val="-3.8986354775828458E-3"/>
                  <c:y val="3.471074380165289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3B1-4EF6-984F-BE0D1C59B9F7}"/>
                </c:ext>
              </c:extLst>
            </c:dLbl>
            <c:dLbl>
              <c:idx val="2"/>
              <c:layout>
                <c:manualLayout>
                  <c:x val="-1.8193632228719947E-2"/>
                  <c:y val="-8.26446280991735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3B1-4EF6-984F-BE0D1C59B9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41</c:v>
                </c:pt>
                <c:pt idx="1">
                  <c:v>24</c:v>
                </c:pt>
                <c:pt idx="2">
                  <c:v>23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B1-4EF6-984F-BE0D1C59B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75698505523065"/>
          <c:y val="0.2024793388429752"/>
          <c:w val="0.46783625730994149"/>
          <c:h val="0.595041322314049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3B1-4EF6-984F-BE0D1C59B9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3B1-4EF6-984F-BE0D1C59B9F7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3B1-4EF6-984F-BE0D1C59B9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3B1-4EF6-984F-BE0D1C59B9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3B1-4EF6-984F-BE0D1C59B9F7}"/>
              </c:ext>
            </c:extLst>
          </c:dPt>
          <c:dLbls>
            <c:dLbl>
              <c:idx val="0"/>
              <c:layout>
                <c:manualLayout>
                  <c:x val="1.2345679012345678E-2"/>
                  <c:y val="-4.958677685950413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3B1-4EF6-984F-BE0D1C59B9F7}"/>
                </c:ext>
              </c:extLst>
            </c:dLbl>
            <c:dLbl>
              <c:idx val="1"/>
              <c:layout>
                <c:manualLayout>
                  <c:x val="-3.8986354775828458E-3"/>
                  <c:y val="3.471074380165289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3B1-4EF6-984F-BE0D1C59B9F7}"/>
                </c:ext>
              </c:extLst>
            </c:dLbl>
            <c:dLbl>
              <c:idx val="2"/>
              <c:layout>
                <c:manualLayout>
                  <c:x val="-1.8193632228719947E-2"/>
                  <c:y val="-8.26446280991735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3B1-4EF6-984F-BE0D1C59B9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41</c:v>
                </c:pt>
                <c:pt idx="1">
                  <c:v>24</c:v>
                </c:pt>
                <c:pt idx="2">
                  <c:v>23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B1-4EF6-984F-BE0D1C59B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10721247563351"/>
          <c:y val="0.2019785655399835"/>
          <c:w val="0.46978557504873292"/>
          <c:h val="0.5960428689200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D31-4AC9-B88F-29DDB50840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D31-4AC9-B88F-29DDB5084002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D31-4AC9-B88F-29DDB50840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D31-4AC9-B88F-29DDB5084002}"/>
              </c:ext>
            </c:extLst>
          </c:dPt>
          <c:dLbls>
            <c:dLbl>
              <c:idx val="0"/>
              <c:layout>
                <c:manualLayout>
                  <c:x val="8.4470435347628325E-3"/>
                  <c:y val="-1.813685078318219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D31-4AC9-B88F-29DDB5084002}"/>
                </c:ext>
              </c:extLst>
            </c:dLbl>
            <c:dLbl>
              <c:idx val="2"/>
              <c:layout>
                <c:manualLayout>
                  <c:x val="3.8986354775828458E-3"/>
                  <c:y val="3.792250618301731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D31-4AC9-B88F-29DDB5084002}"/>
                </c:ext>
              </c:extLst>
            </c:dLbl>
            <c:dLbl>
              <c:idx val="3"/>
              <c:layout>
                <c:manualLayout>
                  <c:x val="-9.7465886939571145E-3"/>
                  <c:y val="-9.068425391591096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D31-4AC9-B88F-29DDB50840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  <c:pt idx="2">
                  <c:v>44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31-4AC9-B88F-29DDB5084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51721897335931"/>
          <c:y val="0.18846153846153846"/>
          <c:w val="0.52631578947368418"/>
          <c:h val="0.623076923076923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76-4973-AFCB-10B8633903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B76-4973-AFCB-10B86339033D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B76-4973-AFCB-10B8633903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B76-4973-AFCB-10B8633903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B76-4973-AFCB-10B86339033D}"/>
              </c:ext>
            </c:extLst>
          </c:dPt>
          <c:dLbls>
            <c:dLbl>
              <c:idx val="0"/>
              <c:layout>
                <c:manualLayout>
                  <c:x val="1.4944769330734242E-2"/>
                  <c:y val="-2.69230769230769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B76-4973-AFCB-10B86339033D}"/>
                </c:ext>
              </c:extLst>
            </c:dLbl>
            <c:dLbl>
              <c:idx val="1"/>
              <c:layout>
                <c:manualLayout>
                  <c:x val="1.9493177387914229E-2"/>
                  <c:y val="1.538461538461538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76-4973-AFCB-10B86339033D}"/>
                </c:ext>
              </c:extLst>
            </c:dLbl>
            <c:dLbl>
              <c:idx val="2"/>
              <c:layout>
                <c:manualLayout>
                  <c:x val="-2.0792722547108511E-2"/>
                  <c:y val="1.307692307692307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B76-4973-AFCB-10B8633903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19</c:v>
                </c:pt>
                <c:pt idx="1">
                  <c:v>31</c:v>
                </c:pt>
                <c:pt idx="2">
                  <c:v>35</c:v>
                </c:pt>
                <c:pt idx="3">
                  <c:v>7.0000000000000009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76-4973-AFCB-10B863390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80766731643923"/>
          <c:y val="0.20148026315789475"/>
          <c:w val="0.47173489278752434"/>
          <c:h val="0.5970394736842105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13E-44F6-A275-14585AC34E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13E-44F6-A275-14585AC34E33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13E-44F6-A275-14585AC34E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13E-44F6-A275-14585AC34E33}"/>
              </c:ext>
            </c:extLst>
          </c:dPt>
          <c:dLbls>
            <c:dLbl>
              <c:idx val="0"/>
              <c:layout>
                <c:manualLayout>
                  <c:x val="8.4470435347628325E-3"/>
                  <c:y val="-9.046052631578947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13E-44F6-A275-14585AC34E33}"/>
                </c:ext>
              </c:extLst>
            </c:dLbl>
            <c:dLbl>
              <c:idx val="3"/>
              <c:layout>
                <c:manualLayout>
                  <c:x val="-1.2995451591942819E-2"/>
                  <c:y val="-4.934210526315789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13E-44F6-A275-14585AC34E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27</c:v>
                </c:pt>
                <c:pt idx="1">
                  <c:v>14.000000000000002</c:v>
                </c:pt>
                <c:pt idx="2">
                  <c:v>15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E-44F6-A275-14585AC34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51721897335931"/>
          <c:y val="0.18846153846153846"/>
          <c:w val="0.52631578947368418"/>
          <c:h val="0.623076923076923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A65-46FE-95E7-5BD27D8568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65-46FE-95E7-5BD27D856840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A65-46FE-95E7-5BD27D8568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A65-46FE-95E7-5BD27D8568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A65-46FE-95E7-5BD27D856840}"/>
              </c:ext>
            </c:extLst>
          </c:dPt>
          <c:dLbls>
            <c:dLbl>
              <c:idx val="0"/>
              <c:layout>
                <c:manualLayout>
                  <c:x val="1.4944769330734242E-2"/>
                  <c:y val="-2.69230769230769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A65-46FE-95E7-5BD27D856840}"/>
                </c:ext>
              </c:extLst>
            </c:dLbl>
            <c:dLbl>
              <c:idx val="1"/>
              <c:layout>
                <c:manualLayout>
                  <c:x val="1.9493177387914229E-2"/>
                  <c:y val="1.538461538461538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A65-46FE-95E7-5BD27D856840}"/>
                </c:ext>
              </c:extLst>
            </c:dLbl>
            <c:dLbl>
              <c:idx val="2"/>
              <c:layout>
                <c:manualLayout>
                  <c:x val="-2.0792722547108511E-2"/>
                  <c:y val="1.307692307692307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A65-46FE-95E7-5BD27D8568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19</c:v>
                </c:pt>
                <c:pt idx="1">
                  <c:v>31</c:v>
                </c:pt>
                <c:pt idx="2">
                  <c:v>35</c:v>
                </c:pt>
                <c:pt idx="3">
                  <c:v>7.0000000000000009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65-46FE-95E7-5BD27D856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445743989603637"/>
          <c:y val="0.2019785655399835"/>
          <c:w val="0.46913580246913578"/>
          <c:h val="0.5960428689200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39F-4695-85B2-9FE9AEA15F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39F-4695-85B2-9FE9AEA15F92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39F-4695-85B2-9FE9AEA15F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39F-4695-85B2-9FE9AEA15F92}"/>
              </c:ext>
            </c:extLst>
          </c:dPt>
          <c:dLbls>
            <c:dLbl>
              <c:idx val="0"/>
              <c:layout>
                <c:manualLayout>
                  <c:x val="1.5594541910331383E-2"/>
                  <c:y val="-3.297609233305853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39F-4695-85B2-9FE9AEA15F92}"/>
                </c:ext>
              </c:extLst>
            </c:dLbl>
            <c:dLbl>
              <c:idx val="1"/>
              <c:layout>
                <c:manualLayout>
                  <c:x val="-7.1474983755685506E-3"/>
                  <c:y val="2.555647155812036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39F-4695-85B2-9FE9AEA15F92}"/>
                </c:ext>
              </c:extLst>
            </c:dLbl>
            <c:dLbl>
              <c:idx val="2"/>
              <c:layout>
                <c:manualLayout>
                  <c:x val="-1.364522417153996E-2"/>
                  <c:y val="-4.946413849958779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39F-4695-85B2-9FE9AEA15F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44</c:v>
                </c:pt>
                <c:pt idx="1">
                  <c:v>23</c:v>
                </c:pt>
                <c:pt idx="2">
                  <c:v>24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F-4695-85B2-9FE9AEA15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51721897335931"/>
          <c:y val="0.18846153846153846"/>
          <c:w val="0.52631578947368418"/>
          <c:h val="0.623076923076923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5B5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A65-46FE-95E7-5BD27D8568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65-46FE-95E7-5BD27D856840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A65-46FE-95E7-5BD27D8568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A65-46FE-95E7-5BD27D8568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A65-46FE-95E7-5BD27D856840}"/>
              </c:ext>
            </c:extLst>
          </c:dPt>
          <c:dLbls>
            <c:dLbl>
              <c:idx val="0"/>
              <c:layout>
                <c:manualLayout>
                  <c:x val="1.4944769330734242E-2"/>
                  <c:y val="-2.69230769230769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A65-46FE-95E7-5BD27D856840}"/>
                </c:ext>
              </c:extLst>
            </c:dLbl>
            <c:dLbl>
              <c:idx val="1"/>
              <c:layout>
                <c:manualLayout>
                  <c:x val="1.9493177387914229E-2"/>
                  <c:y val="1.538461538461538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A65-46FE-95E7-5BD27D856840}"/>
                </c:ext>
              </c:extLst>
            </c:dLbl>
            <c:dLbl>
              <c:idx val="2"/>
              <c:layout>
                <c:manualLayout>
                  <c:x val="-2.0792722547108511E-2"/>
                  <c:y val="1.307692307692307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A65-46FE-95E7-5BD27D8568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19</c:v>
                </c:pt>
                <c:pt idx="1">
                  <c:v>31</c:v>
                </c:pt>
                <c:pt idx="2">
                  <c:v>35</c:v>
                </c:pt>
                <c:pt idx="3">
                  <c:v>7.0000000000000009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65-46FE-95E7-5BD27D856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97B2B-9BAF-4735-A6FB-27EC4738C93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451FE-F673-423A-977F-5D38F1DFCAAA}">
      <dgm:prSet phldrT="[Text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Post-combustion</a:t>
          </a:r>
          <a:endParaRPr lang="en-US" sz="2100" dirty="0"/>
        </a:p>
      </dgm:t>
    </dgm:pt>
    <dgm:pt modelId="{2D7280A3-CE63-45F6-83EE-D69405241769}" type="parTrans" cxnId="{84A91A3D-0E4B-4565-8F54-7B1309866801}">
      <dgm:prSet/>
      <dgm:spPr/>
      <dgm:t>
        <a:bodyPr/>
        <a:lstStyle/>
        <a:p>
          <a:endParaRPr lang="en-US"/>
        </a:p>
      </dgm:t>
    </dgm:pt>
    <dgm:pt modelId="{500731B1-0808-4674-AEF5-D533E826C1BA}" type="sibTrans" cxnId="{84A91A3D-0E4B-4565-8F54-7B1309866801}">
      <dgm:prSet/>
      <dgm:spPr/>
      <dgm:t>
        <a:bodyPr/>
        <a:lstStyle/>
        <a:p>
          <a:endParaRPr lang="en-US"/>
        </a:p>
      </dgm:t>
    </dgm:pt>
    <dgm:pt modelId="{2E6768A1-7CFE-49CA-9B2C-17C949DCA2FD}">
      <dgm:prSet phldrT="[Text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Pre-combustion</a:t>
          </a:r>
          <a:endParaRPr lang="en-US" sz="2100" dirty="0"/>
        </a:p>
      </dgm:t>
    </dgm:pt>
    <dgm:pt modelId="{AAA7AB1D-1FA0-4F47-A971-43170BF06359}" type="parTrans" cxnId="{4F265358-FFE5-4423-88F5-F5ED01DBE592}">
      <dgm:prSet/>
      <dgm:spPr/>
      <dgm:t>
        <a:bodyPr/>
        <a:lstStyle/>
        <a:p>
          <a:endParaRPr lang="en-US"/>
        </a:p>
      </dgm:t>
    </dgm:pt>
    <dgm:pt modelId="{44A171FB-51C2-4CC2-89B3-7D605CE342C2}" type="sibTrans" cxnId="{4F265358-FFE5-4423-88F5-F5ED01DBE592}">
      <dgm:prSet/>
      <dgm:spPr/>
      <dgm:t>
        <a:bodyPr/>
        <a:lstStyle/>
        <a:p>
          <a:endParaRPr lang="en-US"/>
        </a:p>
      </dgm:t>
    </dgm:pt>
    <dgm:pt modelId="{91C4F163-4842-4976-841D-52F7C36E5861}">
      <dgm:prSet phldrT="[Text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Oxy-fuel combustion</a:t>
          </a:r>
        </a:p>
      </dgm:t>
    </dgm:pt>
    <dgm:pt modelId="{7CDDA180-9CB4-40E6-8F56-6C8EC0442827}" type="parTrans" cxnId="{5B9F1C8B-D33F-46C4-BA08-79E859F6A229}">
      <dgm:prSet/>
      <dgm:spPr/>
      <dgm:t>
        <a:bodyPr/>
        <a:lstStyle/>
        <a:p>
          <a:endParaRPr lang="en-US"/>
        </a:p>
      </dgm:t>
    </dgm:pt>
    <dgm:pt modelId="{07731414-2F0D-4E3C-BE3B-E9F7EB50A5A4}" type="sibTrans" cxnId="{5B9F1C8B-D33F-46C4-BA08-79E859F6A229}">
      <dgm:prSet/>
      <dgm:spPr/>
      <dgm:t>
        <a:bodyPr/>
        <a:lstStyle/>
        <a:p>
          <a:endParaRPr lang="en-US"/>
        </a:p>
      </dgm:t>
    </dgm:pt>
    <dgm:pt modelId="{313E6FE5-85BA-44BD-A260-AA319FEBCBA0}">
      <dgm:prSet phldrT="[Text]" phldr="0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Absorption by chemical solvents</a:t>
          </a:r>
        </a:p>
      </dgm:t>
    </dgm:pt>
    <dgm:pt modelId="{0A94C921-9E73-4776-B27B-7D09E0B57AA9}" type="parTrans" cxnId="{03BBF852-302D-47DC-882C-54C2D35B8728}">
      <dgm:prSet/>
      <dgm:spPr/>
      <dgm:t>
        <a:bodyPr/>
        <a:lstStyle/>
        <a:p>
          <a:endParaRPr lang="en-US"/>
        </a:p>
      </dgm:t>
    </dgm:pt>
    <dgm:pt modelId="{C4171F0B-20F7-444E-8247-8D379CA78077}" type="sibTrans" cxnId="{03BBF852-302D-47DC-882C-54C2D35B8728}">
      <dgm:prSet/>
      <dgm:spPr/>
      <dgm:t>
        <a:bodyPr/>
        <a:lstStyle/>
        <a:p>
          <a:endParaRPr lang="en-US"/>
        </a:p>
      </dgm:t>
    </dgm:pt>
    <dgm:pt modelId="{BC77F348-877D-494D-9A23-12D1A7CFD2C3}">
      <dgm:prSet phldrT="[Text]" phldr="0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Adsorption by solid sorbents</a:t>
          </a:r>
        </a:p>
      </dgm:t>
    </dgm:pt>
    <dgm:pt modelId="{C8D1092B-5C15-434E-96EA-6814972EBDB8}" type="parTrans" cxnId="{45348B8F-F4B2-4814-82E0-D6C81A06DD98}">
      <dgm:prSet/>
      <dgm:spPr/>
      <dgm:t>
        <a:bodyPr/>
        <a:lstStyle/>
        <a:p>
          <a:endParaRPr lang="en-US"/>
        </a:p>
      </dgm:t>
    </dgm:pt>
    <dgm:pt modelId="{AE3CE163-5AF1-413D-8A7A-86BD5821E86F}" type="sibTrans" cxnId="{45348B8F-F4B2-4814-82E0-D6C81A06DD98}">
      <dgm:prSet/>
      <dgm:spPr/>
      <dgm:t>
        <a:bodyPr/>
        <a:lstStyle/>
        <a:p>
          <a:endParaRPr lang="en-US"/>
        </a:p>
      </dgm:t>
    </dgm:pt>
    <dgm:pt modelId="{B870BDBB-076F-43BF-B45D-A5CD403B6963}">
      <dgm:prSet phldrT="[Text]" phldr="0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Membrane separation</a:t>
          </a:r>
        </a:p>
      </dgm:t>
    </dgm:pt>
    <dgm:pt modelId="{16AB8881-477D-4D43-AABE-FE7FD44D3A2C}" type="parTrans" cxnId="{914DEA10-87CD-4746-A523-132788AEADBC}">
      <dgm:prSet/>
      <dgm:spPr/>
      <dgm:t>
        <a:bodyPr/>
        <a:lstStyle/>
        <a:p>
          <a:endParaRPr lang="en-US"/>
        </a:p>
      </dgm:t>
    </dgm:pt>
    <dgm:pt modelId="{1B7F0A81-AA1B-4251-8D22-3B3E564BFAD0}" type="sibTrans" cxnId="{914DEA10-87CD-4746-A523-132788AEADBC}">
      <dgm:prSet/>
      <dgm:spPr/>
      <dgm:t>
        <a:bodyPr/>
        <a:lstStyle/>
        <a:p>
          <a:endParaRPr lang="en-US"/>
        </a:p>
      </dgm:t>
    </dgm:pt>
    <dgm:pt modelId="{314B916D-1582-4BE7-90A9-75DEF645B30A}">
      <dgm:prSet phldrT="[Text]" phldr="0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Cryogenic separation</a:t>
          </a:r>
        </a:p>
      </dgm:t>
    </dgm:pt>
    <dgm:pt modelId="{4A644BEF-3130-4662-A70F-7ABD2BD27E5A}" type="parTrans" cxnId="{85B4D1BF-B230-432B-BFFA-C6005222A232}">
      <dgm:prSet/>
      <dgm:spPr/>
      <dgm:t>
        <a:bodyPr/>
        <a:lstStyle/>
        <a:p>
          <a:endParaRPr lang="en-US"/>
        </a:p>
      </dgm:t>
    </dgm:pt>
    <dgm:pt modelId="{62FBE0AC-77A1-49B6-BBFC-C5A1C69569C6}" type="sibTrans" cxnId="{85B4D1BF-B230-432B-BFFA-C6005222A232}">
      <dgm:prSet/>
      <dgm:spPr/>
      <dgm:t>
        <a:bodyPr/>
        <a:lstStyle/>
        <a:p>
          <a:endParaRPr lang="en-US"/>
        </a:p>
      </dgm:t>
    </dgm:pt>
    <dgm:pt modelId="{59615E1E-C1A5-43AA-BA19-B49E59DB8860}">
      <dgm:prSet phldrT="[Text]" phldr="0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Pressure/temperature swing adsorption</a:t>
          </a:r>
        </a:p>
      </dgm:t>
    </dgm:pt>
    <dgm:pt modelId="{A246D7F5-1CC4-4818-B2F1-1906F0213EF9}" type="parTrans" cxnId="{E7594849-533B-4B91-9F93-4669FAE25720}">
      <dgm:prSet/>
      <dgm:spPr/>
      <dgm:t>
        <a:bodyPr/>
        <a:lstStyle/>
        <a:p>
          <a:endParaRPr lang="en-US"/>
        </a:p>
      </dgm:t>
    </dgm:pt>
    <dgm:pt modelId="{0E6B8C81-2C3F-4448-B328-9485106FCB88}" type="sibTrans" cxnId="{E7594849-533B-4B91-9F93-4669FAE25720}">
      <dgm:prSet/>
      <dgm:spPr/>
      <dgm:t>
        <a:bodyPr/>
        <a:lstStyle/>
        <a:p>
          <a:endParaRPr lang="en-US"/>
        </a:p>
      </dgm:t>
    </dgm:pt>
    <dgm:pt modelId="{FF80352E-1725-46D5-9CE4-871D8A385287}">
      <dgm:prSet phldrT="[Text]" phldr="0"/>
      <dgm:spPr/>
      <dgm:t>
        <a:bodyPr/>
        <a:lstStyle/>
        <a:p>
          <a:r>
            <a:rPr lang="en-US" dirty="0"/>
            <a:t>Absorption by chemical solvents</a:t>
          </a:r>
        </a:p>
      </dgm:t>
    </dgm:pt>
    <dgm:pt modelId="{597740A4-B6DE-4DF3-A53D-D8D61B4591C5}" type="parTrans" cxnId="{5D078D96-967D-4580-92E0-D18D6F67F2E6}">
      <dgm:prSet/>
      <dgm:spPr/>
      <dgm:t>
        <a:bodyPr/>
        <a:lstStyle/>
        <a:p>
          <a:endParaRPr lang="en-US"/>
        </a:p>
      </dgm:t>
    </dgm:pt>
    <dgm:pt modelId="{ACAD9ED3-661F-4230-B47B-8FD63A2FA512}" type="sibTrans" cxnId="{5D078D96-967D-4580-92E0-D18D6F67F2E6}">
      <dgm:prSet/>
      <dgm:spPr/>
      <dgm:t>
        <a:bodyPr/>
        <a:lstStyle/>
        <a:p>
          <a:endParaRPr lang="en-US"/>
        </a:p>
      </dgm:t>
    </dgm:pt>
    <dgm:pt modelId="{6A9DA480-3292-4D02-83D3-7778EA61CB7E}">
      <dgm:prSet phldrT="[Text]" phldr="0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Chemical looping</a:t>
          </a:r>
        </a:p>
      </dgm:t>
    </dgm:pt>
    <dgm:pt modelId="{5907A4D0-6E23-41EB-A8B4-2B93F9FD9779}" type="parTrans" cxnId="{A1042DBF-D5C5-4391-9401-3E6F7EA2A713}">
      <dgm:prSet/>
      <dgm:spPr/>
      <dgm:t>
        <a:bodyPr/>
        <a:lstStyle/>
        <a:p>
          <a:endParaRPr lang="en-US"/>
        </a:p>
      </dgm:t>
    </dgm:pt>
    <dgm:pt modelId="{5BDF1A18-9DB1-4657-B41D-81EE82696C2F}" type="sibTrans" cxnId="{A1042DBF-D5C5-4391-9401-3E6F7EA2A713}">
      <dgm:prSet/>
      <dgm:spPr/>
      <dgm:t>
        <a:bodyPr/>
        <a:lstStyle/>
        <a:p>
          <a:endParaRPr lang="en-US"/>
        </a:p>
      </dgm:t>
    </dgm:pt>
    <dgm:pt modelId="{9D0F0219-2B91-4962-8D05-DCF3F5BE6A23}">
      <dgm:prSet phldrT="[Text]" phldr="0"/>
      <dgm:spPr/>
      <dgm:t>
        <a:bodyPr/>
        <a:lstStyle/>
        <a:p>
          <a:r>
            <a:rPr lang="en-US" dirty="0"/>
            <a:t>Absorption by physical solvents</a:t>
          </a:r>
        </a:p>
      </dgm:t>
    </dgm:pt>
    <dgm:pt modelId="{D3FEE340-EDAF-4CE0-95C1-67480479EC23}" type="parTrans" cxnId="{A0090AFC-20C5-428C-9500-75460EF120A5}">
      <dgm:prSet/>
      <dgm:spPr/>
      <dgm:t>
        <a:bodyPr/>
        <a:lstStyle/>
        <a:p>
          <a:endParaRPr lang="en-US"/>
        </a:p>
      </dgm:t>
    </dgm:pt>
    <dgm:pt modelId="{3F05F645-2794-4B1F-91EB-B49E7E7684A6}" type="sibTrans" cxnId="{A0090AFC-20C5-428C-9500-75460EF120A5}">
      <dgm:prSet/>
      <dgm:spPr/>
      <dgm:t>
        <a:bodyPr/>
        <a:lstStyle/>
        <a:p>
          <a:endParaRPr lang="en-US"/>
        </a:p>
      </dgm:t>
    </dgm:pt>
    <dgm:pt modelId="{772C4A6C-18C4-4B51-814D-CC4C57864696}">
      <dgm:prSet phldrT="[Text]" phldr="0"/>
      <dgm:spPr/>
      <dgm:t>
        <a:bodyPr/>
        <a:lstStyle/>
        <a:p>
          <a:r>
            <a:rPr lang="en-US"/>
            <a:t>Chemical looping reforming</a:t>
          </a:r>
          <a:endParaRPr lang="en-US" dirty="0"/>
        </a:p>
      </dgm:t>
    </dgm:pt>
    <dgm:pt modelId="{F0914EE1-4B76-4A28-9414-C5EF964DCF8A}" type="parTrans" cxnId="{2BAA36BF-445B-4178-9D07-7C175DCA94D7}">
      <dgm:prSet/>
      <dgm:spPr/>
      <dgm:t>
        <a:bodyPr/>
        <a:lstStyle/>
        <a:p>
          <a:endParaRPr lang="en-US"/>
        </a:p>
      </dgm:t>
    </dgm:pt>
    <dgm:pt modelId="{60443621-CD01-4804-BE75-726A1719FDE6}" type="sibTrans" cxnId="{2BAA36BF-445B-4178-9D07-7C175DCA94D7}">
      <dgm:prSet/>
      <dgm:spPr/>
      <dgm:t>
        <a:bodyPr/>
        <a:lstStyle/>
        <a:p>
          <a:endParaRPr lang="en-US"/>
        </a:p>
      </dgm:t>
    </dgm:pt>
    <dgm:pt modelId="{5267434F-5B24-4D48-B0AB-0B7F4F0FEA07}">
      <dgm:prSet phldrT="[Text]" phldr="0"/>
      <dgm:spPr/>
      <dgm:t>
        <a:bodyPr/>
        <a:lstStyle/>
        <a:p>
          <a:r>
            <a:rPr lang="en-US"/>
            <a:t>Combustion in pure oxygen</a:t>
          </a:r>
          <a:endParaRPr lang="en-US" dirty="0"/>
        </a:p>
      </dgm:t>
    </dgm:pt>
    <dgm:pt modelId="{03643D76-A6FC-44E7-8C71-5CA436E41A70}" type="parTrans" cxnId="{3339CB93-56D5-4D5D-8423-9649CC079404}">
      <dgm:prSet/>
      <dgm:spPr/>
      <dgm:t>
        <a:bodyPr/>
        <a:lstStyle/>
        <a:p>
          <a:endParaRPr lang="en-US"/>
        </a:p>
      </dgm:t>
    </dgm:pt>
    <dgm:pt modelId="{64DB36BB-FFF3-46A9-AF83-CFD8BDE971CA}" type="sibTrans" cxnId="{3339CB93-56D5-4D5D-8423-9649CC079404}">
      <dgm:prSet/>
      <dgm:spPr/>
      <dgm:t>
        <a:bodyPr/>
        <a:lstStyle/>
        <a:p>
          <a:endParaRPr lang="en-US"/>
        </a:p>
      </dgm:t>
    </dgm:pt>
    <dgm:pt modelId="{553A53B7-EB9B-4E76-BF2B-A1BD099679EB}" type="pres">
      <dgm:prSet presAssocID="{40597B2B-9BAF-4735-A6FB-27EC4738C9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C56651-09C0-48A0-AACC-1D2096586833}" type="pres">
      <dgm:prSet presAssocID="{C66451FE-F673-423A-977F-5D38F1DFCAAA}" presName="root" presStyleCnt="0"/>
      <dgm:spPr/>
    </dgm:pt>
    <dgm:pt modelId="{2910D224-2B0F-44D0-8B1B-C12A2F0A16F1}" type="pres">
      <dgm:prSet presAssocID="{C66451FE-F673-423A-977F-5D38F1DFCAAA}" presName="rootComposite" presStyleCnt="0"/>
      <dgm:spPr/>
    </dgm:pt>
    <dgm:pt modelId="{011B265A-75E2-4D3B-BDF8-B3C08E86C46C}" type="pres">
      <dgm:prSet presAssocID="{C66451FE-F673-423A-977F-5D38F1DFCAAA}" presName="rootText" presStyleLbl="node1" presStyleIdx="0" presStyleCnt="3"/>
      <dgm:spPr/>
    </dgm:pt>
    <dgm:pt modelId="{45D89AB4-B0AF-4664-8548-64EC0F28329A}" type="pres">
      <dgm:prSet presAssocID="{C66451FE-F673-423A-977F-5D38F1DFCAAA}" presName="rootConnector" presStyleLbl="node1" presStyleIdx="0" presStyleCnt="3"/>
      <dgm:spPr/>
    </dgm:pt>
    <dgm:pt modelId="{BC425C6E-DB71-4AFD-A7D6-78162F5F889D}" type="pres">
      <dgm:prSet presAssocID="{C66451FE-F673-423A-977F-5D38F1DFCAAA}" presName="childShape" presStyleCnt="0"/>
      <dgm:spPr/>
    </dgm:pt>
    <dgm:pt modelId="{B1EC7260-291A-41DD-ACF3-C46F43CCE904}" type="pres">
      <dgm:prSet presAssocID="{0A94C921-9E73-4776-B27B-7D09E0B57AA9}" presName="Name13" presStyleLbl="parChTrans1D2" presStyleIdx="0" presStyleCnt="10"/>
      <dgm:spPr/>
    </dgm:pt>
    <dgm:pt modelId="{930E4646-5C45-4603-B04E-DC910A1A8A11}" type="pres">
      <dgm:prSet presAssocID="{313E6FE5-85BA-44BD-A260-AA319FEBCBA0}" presName="childText" presStyleLbl="bgAcc1" presStyleIdx="0" presStyleCnt="10">
        <dgm:presLayoutVars>
          <dgm:bulletEnabled val="1"/>
        </dgm:presLayoutVars>
      </dgm:prSet>
      <dgm:spPr/>
    </dgm:pt>
    <dgm:pt modelId="{F4F8D80B-579C-45AA-9168-9086B73F05AF}" type="pres">
      <dgm:prSet presAssocID="{C8D1092B-5C15-434E-96EA-6814972EBDB8}" presName="Name13" presStyleLbl="parChTrans1D2" presStyleIdx="1" presStyleCnt="10"/>
      <dgm:spPr/>
    </dgm:pt>
    <dgm:pt modelId="{05E490F9-06F0-4D45-B1F1-6145C81E70C3}" type="pres">
      <dgm:prSet presAssocID="{BC77F348-877D-494D-9A23-12D1A7CFD2C3}" presName="childText" presStyleLbl="bgAcc1" presStyleIdx="1" presStyleCnt="10">
        <dgm:presLayoutVars>
          <dgm:bulletEnabled val="1"/>
        </dgm:presLayoutVars>
      </dgm:prSet>
      <dgm:spPr/>
    </dgm:pt>
    <dgm:pt modelId="{60717D23-0087-4527-AB7C-B66D66653416}" type="pres">
      <dgm:prSet presAssocID="{16AB8881-477D-4D43-AABE-FE7FD44D3A2C}" presName="Name13" presStyleLbl="parChTrans1D2" presStyleIdx="2" presStyleCnt="10"/>
      <dgm:spPr/>
    </dgm:pt>
    <dgm:pt modelId="{981D2EAA-2EB1-4D06-8008-4ADDCABB6C2C}" type="pres">
      <dgm:prSet presAssocID="{B870BDBB-076F-43BF-B45D-A5CD403B6963}" presName="childText" presStyleLbl="bgAcc1" presStyleIdx="2" presStyleCnt="10">
        <dgm:presLayoutVars>
          <dgm:bulletEnabled val="1"/>
        </dgm:presLayoutVars>
      </dgm:prSet>
      <dgm:spPr/>
    </dgm:pt>
    <dgm:pt modelId="{6DC9C0F4-0341-4E18-9C85-BA0A19EEE366}" type="pres">
      <dgm:prSet presAssocID="{4A644BEF-3130-4662-A70F-7ABD2BD27E5A}" presName="Name13" presStyleLbl="parChTrans1D2" presStyleIdx="3" presStyleCnt="10"/>
      <dgm:spPr/>
    </dgm:pt>
    <dgm:pt modelId="{48B98D18-4F0C-4E5A-AA06-B279A1D5D8C5}" type="pres">
      <dgm:prSet presAssocID="{314B916D-1582-4BE7-90A9-75DEF645B30A}" presName="childText" presStyleLbl="bgAcc1" presStyleIdx="3" presStyleCnt="10">
        <dgm:presLayoutVars>
          <dgm:bulletEnabled val="1"/>
        </dgm:presLayoutVars>
      </dgm:prSet>
      <dgm:spPr/>
    </dgm:pt>
    <dgm:pt modelId="{20057943-170E-40B1-AF17-57D749143F93}" type="pres">
      <dgm:prSet presAssocID="{A246D7F5-1CC4-4818-B2F1-1906F0213EF9}" presName="Name13" presStyleLbl="parChTrans1D2" presStyleIdx="4" presStyleCnt="10"/>
      <dgm:spPr/>
    </dgm:pt>
    <dgm:pt modelId="{47EC0C21-6FB1-4B5C-AC98-D69E827A73FE}" type="pres">
      <dgm:prSet presAssocID="{59615E1E-C1A5-43AA-BA19-B49E59DB8860}" presName="childText" presStyleLbl="bgAcc1" presStyleIdx="4" presStyleCnt="10">
        <dgm:presLayoutVars>
          <dgm:bulletEnabled val="1"/>
        </dgm:presLayoutVars>
      </dgm:prSet>
      <dgm:spPr/>
    </dgm:pt>
    <dgm:pt modelId="{2E78CB7D-0B91-439C-ABE2-8886A3EACCCB}" type="pres">
      <dgm:prSet presAssocID="{2E6768A1-7CFE-49CA-9B2C-17C949DCA2FD}" presName="root" presStyleCnt="0"/>
      <dgm:spPr/>
    </dgm:pt>
    <dgm:pt modelId="{B8E6C214-488A-42F7-A0AF-412EE3AA8EC4}" type="pres">
      <dgm:prSet presAssocID="{2E6768A1-7CFE-49CA-9B2C-17C949DCA2FD}" presName="rootComposite" presStyleCnt="0"/>
      <dgm:spPr/>
    </dgm:pt>
    <dgm:pt modelId="{79B88F4B-871D-4031-B23B-4C5EAF62C0A7}" type="pres">
      <dgm:prSet presAssocID="{2E6768A1-7CFE-49CA-9B2C-17C949DCA2FD}" presName="rootText" presStyleLbl="node1" presStyleIdx="1" presStyleCnt="3"/>
      <dgm:spPr/>
    </dgm:pt>
    <dgm:pt modelId="{3015E378-89D9-499B-9BA2-4F0DD23A4765}" type="pres">
      <dgm:prSet presAssocID="{2E6768A1-7CFE-49CA-9B2C-17C949DCA2FD}" presName="rootConnector" presStyleLbl="node1" presStyleIdx="1" presStyleCnt="3"/>
      <dgm:spPr/>
    </dgm:pt>
    <dgm:pt modelId="{9A8628B2-0BD6-4F73-970F-2D9A60D991C0}" type="pres">
      <dgm:prSet presAssocID="{2E6768A1-7CFE-49CA-9B2C-17C949DCA2FD}" presName="childShape" presStyleCnt="0"/>
      <dgm:spPr/>
    </dgm:pt>
    <dgm:pt modelId="{D5B7FC0C-A876-4D2A-84FC-3F6E5B342C43}" type="pres">
      <dgm:prSet presAssocID="{597740A4-B6DE-4DF3-A53D-D8D61B4591C5}" presName="Name13" presStyleLbl="parChTrans1D2" presStyleIdx="5" presStyleCnt="10"/>
      <dgm:spPr/>
    </dgm:pt>
    <dgm:pt modelId="{BF2B76B3-8914-46DC-B25C-4CC935ED0890}" type="pres">
      <dgm:prSet presAssocID="{FF80352E-1725-46D5-9CE4-871D8A385287}" presName="childText" presStyleLbl="bgAcc1" presStyleIdx="5" presStyleCnt="10">
        <dgm:presLayoutVars>
          <dgm:bulletEnabled val="1"/>
        </dgm:presLayoutVars>
      </dgm:prSet>
      <dgm:spPr/>
    </dgm:pt>
    <dgm:pt modelId="{6CE0C22D-69B1-4E3F-8E48-DC2689F39253}" type="pres">
      <dgm:prSet presAssocID="{D3FEE340-EDAF-4CE0-95C1-67480479EC23}" presName="Name13" presStyleLbl="parChTrans1D2" presStyleIdx="6" presStyleCnt="10"/>
      <dgm:spPr/>
    </dgm:pt>
    <dgm:pt modelId="{FA1940B4-E825-4EC4-90AA-D8816A470053}" type="pres">
      <dgm:prSet presAssocID="{9D0F0219-2B91-4962-8D05-DCF3F5BE6A23}" presName="childText" presStyleLbl="bgAcc1" presStyleIdx="6" presStyleCnt="10">
        <dgm:presLayoutVars>
          <dgm:bulletEnabled val="1"/>
        </dgm:presLayoutVars>
      </dgm:prSet>
      <dgm:spPr/>
    </dgm:pt>
    <dgm:pt modelId="{3E1E5056-ABF1-4970-AD2E-608F42778A40}" type="pres">
      <dgm:prSet presAssocID="{91C4F163-4842-4976-841D-52F7C36E5861}" presName="root" presStyleCnt="0"/>
      <dgm:spPr/>
    </dgm:pt>
    <dgm:pt modelId="{7A81D9F4-B12A-4D02-8F62-53C6AB1F053F}" type="pres">
      <dgm:prSet presAssocID="{91C4F163-4842-4976-841D-52F7C36E5861}" presName="rootComposite" presStyleCnt="0"/>
      <dgm:spPr/>
    </dgm:pt>
    <dgm:pt modelId="{0738CC58-282C-4647-9CE6-4C099DF50443}" type="pres">
      <dgm:prSet presAssocID="{91C4F163-4842-4976-841D-52F7C36E5861}" presName="rootText" presStyleLbl="node1" presStyleIdx="2" presStyleCnt="3"/>
      <dgm:spPr/>
    </dgm:pt>
    <dgm:pt modelId="{9EABF1A5-852B-4375-9AFF-BDA1D9EB8EEB}" type="pres">
      <dgm:prSet presAssocID="{91C4F163-4842-4976-841D-52F7C36E5861}" presName="rootConnector" presStyleLbl="node1" presStyleIdx="2" presStyleCnt="3"/>
      <dgm:spPr/>
    </dgm:pt>
    <dgm:pt modelId="{915FD0F3-E909-42E7-A595-B76CDF9380AC}" type="pres">
      <dgm:prSet presAssocID="{91C4F163-4842-4976-841D-52F7C36E5861}" presName="childShape" presStyleCnt="0"/>
      <dgm:spPr/>
    </dgm:pt>
    <dgm:pt modelId="{3023D488-2056-4D0A-ABBC-A539660378BB}" type="pres">
      <dgm:prSet presAssocID="{5907A4D0-6E23-41EB-A8B4-2B93F9FD9779}" presName="Name13" presStyleLbl="parChTrans1D2" presStyleIdx="7" presStyleCnt="10"/>
      <dgm:spPr/>
    </dgm:pt>
    <dgm:pt modelId="{C1C4322B-5129-4E83-864A-F2967C4FA593}" type="pres">
      <dgm:prSet presAssocID="{6A9DA480-3292-4D02-83D3-7778EA61CB7E}" presName="childText" presStyleLbl="bgAcc1" presStyleIdx="7" presStyleCnt="10">
        <dgm:presLayoutVars>
          <dgm:bulletEnabled val="1"/>
        </dgm:presLayoutVars>
      </dgm:prSet>
      <dgm:spPr/>
    </dgm:pt>
    <dgm:pt modelId="{476419B2-8CEF-45CB-A704-7F086BC2C755}" type="pres">
      <dgm:prSet presAssocID="{F0914EE1-4B76-4A28-9414-C5EF964DCF8A}" presName="Name13" presStyleLbl="parChTrans1D2" presStyleIdx="8" presStyleCnt="10"/>
      <dgm:spPr/>
    </dgm:pt>
    <dgm:pt modelId="{1D694C94-E906-4BFC-9DD0-3D0E79F4978E}" type="pres">
      <dgm:prSet presAssocID="{772C4A6C-18C4-4B51-814D-CC4C57864696}" presName="childText" presStyleLbl="bgAcc1" presStyleIdx="8" presStyleCnt="10">
        <dgm:presLayoutVars>
          <dgm:bulletEnabled val="1"/>
        </dgm:presLayoutVars>
      </dgm:prSet>
      <dgm:spPr/>
    </dgm:pt>
    <dgm:pt modelId="{785D6115-A651-4434-B8F9-B1BE838A127E}" type="pres">
      <dgm:prSet presAssocID="{03643D76-A6FC-44E7-8C71-5CA436E41A70}" presName="Name13" presStyleLbl="parChTrans1D2" presStyleIdx="9" presStyleCnt="10"/>
      <dgm:spPr/>
    </dgm:pt>
    <dgm:pt modelId="{B12D3F54-3682-4098-B0F6-1E3B0D82E830}" type="pres">
      <dgm:prSet presAssocID="{5267434F-5B24-4D48-B0AB-0B7F4F0FEA07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53BD4208-FB23-468D-8BC4-422ADCDA5A4C}" type="presOf" srcId="{C66451FE-F673-423A-977F-5D38F1DFCAAA}" destId="{45D89AB4-B0AF-4664-8548-64EC0F28329A}" srcOrd="1" destOrd="0" presId="urn:microsoft.com/office/officeart/2005/8/layout/hierarchy3"/>
    <dgm:cxn modelId="{914DEA10-87CD-4746-A523-132788AEADBC}" srcId="{C66451FE-F673-423A-977F-5D38F1DFCAAA}" destId="{B870BDBB-076F-43BF-B45D-A5CD403B6963}" srcOrd="2" destOrd="0" parTransId="{16AB8881-477D-4D43-AABE-FE7FD44D3A2C}" sibTransId="{1B7F0A81-AA1B-4251-8D22-3B3E564BFAD0}"/>
    <dgm:cxn modelId="{60EDC814-0196-4EBD-8E81-562A926F5A57}" type="presOf" srcId="{BC77F348-877D-494D-9A23-12D1A7CFD2C3}" destId="{05E490F9-06F0-4D45-B1F1-6145C81E70C3}" srcOrd="0" destOrd="0" presId="urn:microsoft.com/office/officeart/2005/8/layout/hierarchy3"/>
    <dgm:cxn modelId="{ACA59917-2973-497D-B9FA-47E09A81CAB3}" type="presOf" srcId="{C8D1092B-5C15-434E-96EA-6814972EBDB8}" destId="{F4F8D80B-579C-45AA-9168-9086B73F05AF}" srcOrd="0" destOrd="0" presId="urn:microsoft.com/office/officeart/2005/8/layout/hierarchy3"/>
    <dgm:cxn modelId="{8917661A-A514-436A-B4EA-455CCAE597D9}" type="presOf" srcId="{772C4A6C-18C4-4B51-814D-CC4C57864696}" destId="{1D694C94-E906-4BFC-9DD0-3D0E79F4978E}" srcOrd="0" destOrd="0" presId="urn:microsoft.com/office/officeart/2005/8/layout/hierarchy3"/>
    <dgm:cxn modelId="{8024BF2F-817F-4892-9FB5-D033B126E000}" type="presOf" srcId="{314B916D-1582-4BE7-90A9-75DEF645B30A}" destId="{48B98D18-4F0C-4E5A-AA06-B279A1D5D8C5}" srcOrd="0" destOrd="0" presId="urn:microsoft.com/office/officeart/2005/8/layout/hierarchy3"/>
    <dgm:cxn modelId="{7DCA4C31-B174-4C68-87BD-76DA87EB16FE}" type="presOf" srcId="{2E6768A1-7CFE-49CA-9B2C-17C949DCA2FD}" destId="{79B88F4B-871D-4031-B23B-4C5EAF62C0A7}" srcOrd="0" destOrd="0" presId="urn:microsoft.com/office/officeart/2005/8/layout/hierarchy3"/>
    <dgm:cxn modelId="{8FE7E531-A283-4B12-B0DF-55B9264568C8}" type="presOf" srcId="{59615E1E-C1A5-43AA-BA19-B49E59DB8860}" destId="{47EC0C21-6FB1-4B5C-AC98-D69E827A73FE}" srcOrd="0" destOrd="0" presId="urn:microsoft.com/office/officeart/2005/8/layout/hierarchy3"/>
    <dgm:cxn modelId="{51A6D935-E603-4AA6-AF38-DA4FED54F948}" type="presOf" srcId="{40597B2B-9BAF-4735-A6FB-27EC4738C935}" destId="{553A53B7-EB9B-4E76-BF2B-A1BD099679EB}" srcOrd="0" destOrd="0" presId="urn:microsoft.com/office/officeart/2005/8/layout/hierarchy3"/>
    <dgm:cxn modelId="{54897938-7F1F-4D15-BF9E-E1EDDE08E504}" type="presOf" srcId="{A246D7F5-1CC4-4818-B2F1-1906F0213EF9}" destId="{20057943-170E-40B1-AF17-57D749143F93}" srcOrd="0" destOrd="0" presId="urn:microsoft.com/office/officeart/2005/8/layout/hierarchy3"/>
    <dgm:cxn modelId="{176DB33A-C77F-476C-9A54-BC36AE37BC46}" type="presOf" srcId="{91C4F163-4842-4976-841D-52F7C36E5861}" destId="{9EABF1A5-852B-4375-9AFF-BDA1D9EB8EEB}" srcOrd="1" destOrd="0" presId="urn:microsoft.com/office/officeart/2005/8/layout/hierarchy3"/>
    <dgm:cxn modelId="{84A91A3D-0E4B-4565-8F54-7B1309866801}" srcId="{40597B2B-9BAF-4735-A6FB-27EC4738C935}" destId="{C66451FE-F673-423A-977F-5D38F1DFCAAA}" srcOrd="0" destOrd="0" parTransId="{2D7280A3-CE63-45F6-83EE-D69405241769}" sibTransId="{500731B1-0808-4674-AEF5-D533E826C1BA}"/>
    <dgm:cxn modelId="{20057D3D-644B-4440-B23A-300ED9E3ADE9}" type="presOf" srcId="{D3FEE340-EDAF-4CE0-95C1-67480479EC23}" destId="{6CE0C22D-69B1-4E3F-8E48-DC2689F39253}" srcOrd="0" destOrd="0" presId="urn:microsoft.com/office/officeart/2005/8/layout/hierarchy3"/>
    <dgm:cxn modelId="{9D8ADB5D-1F54-4CC0-845D-26EDA74AE811}" type="presOf" srcId="{91C4F163-4842-4976-841D-52F7C36E5861}" destId="{0738CC58-282C-4647-9CE6-4C099DF50443}" srcOrd="0" destOrd="0" presId="urn:microsoft.com/office/officeart/2005/8/layout/hierarchy3"/>
    <dgm:cxn modelId="{F3F0AE61-8BC8-42AA-9B1E-29E87789D986}" type="presOf" srcId="{0A94C921-9E73-4776-B27B-7D09E0B57AA9}" destId="{B1EC7260-291A-41DD-ACF3-C46F43CCE904}" srcOrd="0" destOrd="0" presId="urn:microsoft.com/office/officeart/2005/8/layout/hierarchy3"/>
    <dgm:cxn modelId="{E7594849-533B-4B91-9F93-4669FAE25720}" srcId="{C66451FE-F673-423A-977F-5D38F1DFCAAA}" destId="{59615E1E-C1A5-43AA-BA19-B49E59DB8860}" srcOrd="4" destOrd="0" parTransId="{A246D7F5-1CC4-4818-B2F1-1906F0213EF9}" sibTransId="{0E6B8C81-2C3F-4448-B328-9485106FCB88}"/>
    <dgm:cxn modelId="{B460FA6B-BF7C-4F04-A8EE-7F186060A65D}" type="presOf" srcId="{9D0F0219-2B91-4962-8D05-DCF3F5BE6A23}" destId="{FA1940B4-E825-4EC4-90AA-D8816A470053}" srcOrd="0" destOrd="0" presId="urn:microsoft.com/office/officeart/2005/8/layout/hierarchy3"/>
    <dgm:cxn modelId="{67B22A4C-FFAC-47AD-AB4C-B8BFD43CEBE4}" type="presOf" srcId="{B870BDBB-076F-43BF-B45D-A5CD403B6963}" destId="{981D2EAA-2EB1-4D06-8008-4ADDCABB6C2C}" srcOrd="0" destOrd="0" presId="urn:microsoft.com/office/officeart/2005/8/layout/hierarchy3"/>
    <dgm:cxn modelId="{76E63F4F-3E1B-4F01-9101-0EA7CE03A0D6}" type="presOf" srcId="{5907A4D0-6E23-41EB-A8B4-2B93F9FD9779}" destId="{3023D488-2056-4D0A-ABBC-A539660378BB}" srcOrd="0" destOrd="0" presId="urn:microsoft.com/office/officeart/2005/8/layout/hierarchy3"/>
    <dgm:cxn modelId="{96D27950-24F9-4B70-9D23-0A9404565B16}" type="presOf" srcId="{5267434F-5B24-4D48-B0AB-0B7F4F0FEA07}" destId="{B12D3F54-3682-4098-B0F6-1E3B0D82E830}" srcOrd="0" destOrd="0" presId="urn:microsoft.com/office/officeart/2005/8/layout/hierarchy3"/>
    <dgm:cxn modelId="{03BBF852-302D-47DC-882C-54C2D35B8728}" srcId="{C66451FE-F673-423A-977F-5D38F1DFCAAA}" destId="{313E6FE5-85BA-44BD-A260-AA319FEBCBA0}" srcOrd="0" destOrd="0" parTransId="{0A94C921-9E73-4776-B27B-7D09E0B57AA9}" sibTransId="{C4171F0B-20F7-444E-8247-8D379CA78077}"/>
    <dgm:cxn modelId="{DDFB3374-FE88-42E7-91DD-B3F399509B1A}" type="presOf" srcId="{313E6FE5-85BA-44BD-A260-AA319FEBCBA0}" destId="{930E4646-5C45-4603-B04E-DC910A1A8A11}" srcOrd="0" destOrd="0" presId="urn:microsoft.com/office/officeart/2005/8/layout/hierarchy3"/>
    <dgm:cxn modelId="{97AFF255-144B-4C53-8DEB-2C248D97448B}" type="presOf" srcId="{16AB8881-477D-4D43-AABE-FE7FD44D3A2C}" destId="{60717D23-0087-4527-AB7C-B66D66653416}" srcOrd="0" destOrd="0" presId="urn:microsoft.com/office/officeart/2005/8/layout/hierarchy3"/>
    <dgm:cxn modelId="{4F265358-FFE5-4423-88F5-F5ED01DBE592}" srcId="{40597B2B-9BAF-4735-A6FB-27EC4738C935}" destId="{2E6768A1-7CFE-49CA-9B2C-17C949DCA2FD}" srcOrd="1" destOrd="0" parTransId="{AAA7AB1D-1FA0-4F47-A971-43170BF06359}" sibTransId="{44A171FB-51C2-4CC2-89B3-7D605CE342C2}"/>
    <dgm:cxn modelId="{DC73FF7C-3C96-4DCE-9254-66CD356BB303}" type="presOf" srcId="{6A9DA480-3292-4D02-83D3-7778EA61CB7E}" destId="{C1C4322B-5129-4E83-864A-F2967C4FA593}" srcOrd="0" destOrd="0" presId="urn:microsoft.com/office/officeart/2005/8/layout/hierarchy3"/>
    <dgm:cxn modelId="{73F91A83-7227-4D37-AFF0-C77F2E5030E7}" type="presOf" srcId="{2E6768A1-7CFE-49CA-9B2C-17C949DCA2FD}" destId="{3015E378-89D9-499B-9BA2-4F0DD23A4765}" srcOrd="1" destOrd="0" presId="urn:microsoft.com/office/officeart/2005/8/layout/hierarchy3"/>
    <dgm:cxn modelId="{5B9F1C8B-D33F-46C4-BA08-79E859F6A229}" srcId="{40597B2B-9BAF-4735-A6FB-27EC4738C935}" destId="{91C4F163-4842-4976-841D-52F7C36E5861}" srcOrd="2" destOrd="0" parTransId="{7CDDA180-9CB4-40E6-8F56-6C8EC0442827}" sibTransId="{07731414-2F0D-4E3C-BE3B-E9F7EB50A5A4}"/>
    <dgm:cxn modelId="{45348B8F-F4B2-4814-82E0-D6C81A06DD98}" srcId="{C66451FE-F673-423A-977F-5D38F1DFCAAA}" destId="{BC77F348-877D-494D-9A23-12D1A7CFD2C3}" srcOrd="1" destOrd="0" parTransId="{C8D1092B-5C15-434E-96EA-6814972EBDB8}" sibTransId="{AE3CE163-5AF1-413D-8A7A-86BD5821E86F}"/>
    <dgm:cxn modelId="{3339CB93-56D5-4D5D-8423-9649CC079404}" srcId="{91C4F163-4842-4976-841D-52F7C36E5861}" destId="{5267434F-5B24-4D48-B0AB-0B7F4F0FEA07}" srcOrd="2" destOrd="0" parTransId="{03643D76-A6FC-44E7-8C71-5CA436E41A70}" sibTransId="{64DB36BB-FFF3-46A9-AF83-CFD8BDE971CA}"/>
    <dgm:cxn modelId="{5D078D96-967D-4580-92E0-D18D6F67F2E6}" srcId="{2E6768A1-7CFE-49CA-9B2C-17C949DCA2FD}" destId="{FF80352E-1725-46D5-9CE4-871D8A385287}" srcOrd="0" destOrd="0" parTransId="{597740A4-B6DE-4DF3-A53D-D8D61B4591C5}" sibTransId="{ACAD9ED3-661F-4230-B47B-8FD63A2FA512}"/>
    <dgm:cxn modelId="{CFFB50B7-F30B-46FF-94EA-243B95EA22E1}" type="presOf" srcId="{4A644BEF-3130-4662-A70F-7ABD2BD27E5A}" destId="{6DC9C0F4-0341-4E18-9C85-BA0A19EEE366}" srcOrd="0" destOrd="0" presId="urn:microsoft.com/office/officeart/2005/8/layout/hierarchy3"/>
    <dgm:cxn modelId="{333FFABD-2745-4C32-8875-62EB8ACE2F41}" type="presOf" srcId="{F0914EE1-4B76-4A28-9414-C5EF964DCF8A}" destId="{476419B2-8CEF-45CB-A704-7F086BC2C755}" srcOrd="0" destOrd="0" presId="urn:microsoft.com/office/officeart/2005/8/layout/hierarchy3"/>
    <dgm:cxn modelId="{A1042DBF-D5C5-4391-9401-3E6F7EA2A713}" srcId="{91C4F163-4842-4976-841D-52F7C36E5861}" destId="{6A9DA480-3292-4D02-83D3-7778EA61CB7E}" srcOrd="0" destOrd="0" parTransId="{5907A4D0-6E23-41EB-A8B4-2B93F9FD9779}" sibTransId="{5BDF1A18-9DB1-4657-B41D-81EE82696C2F}"/>
    <dgm:cxn modelId="{2BAA36BF-445B-4178-9D07-7C175DCA94D7}" srcId="{91C4F163-4842-4976-841D-52F7C36E5861}" destId="{772C4A6C-18C4-4B51-814D-CC4C57864696}" srcOrd="1" destOrd="0" parTransId="{F0914EE1-4B76-4A28-9414-C5EF964DCF8A}" sibTransId="{60443621-CD01-4804-BE75-726A1719FDE6}"/>
    <dgm:cxn modelId="{85B4D1BF-B230-432B-BFFA-C6005222A232}" srcId="{C66451FE-F673-423A-977F-5D38F1DFCAAA}" destId="{314B916D-1582-4BE7-90A9-75DEF645B30A}" srcOrd="3" destOrd="0" parTransId="{4A644BEF-3130-4662-A70F-7ABD2BD27E5A}" sibTransId="{62FBE0AC-77A1-49B6-BBFC-C5A1C69569C6}"/>
    <dgm:cxn modelId="{55E261C8-17F1-476F-B5FF-07AC57EDAA48}" type="presOf" srcId="{FF80352E-1725-46D5-9CE4-871D8A385287}" destId="{BF2B76B3-8914-46DC-B25C-4CC935ED0890}" srcOrd="0" destOrd="0" presId="urn:microsoft.com/office/officeart/2005/8/layout/hierarchy3"/>
    <dgm:cxn modelId="{623894D1-39E0-45CA-9801-D9927FFC0470}" type="presOf" srcId="{C66451FE-F673-423A-977F-5D38F1DFCAAA}" destId="{011B265A-75E2-4D3B-BDF8-B3C08E86C46C}" srcOrd="0" destOrd="0" presId="urn:microsoft.com/office/officeart/2005/8/layout/hierarchy3"/>
    <dgm:cxn modelId="{7B1918D7-0BF9-4F40-951C-CDE518705080}" type="presOf" srcId="{597740A4-B6DE-4DF3-A53D-D8D61B4591C5}" destId="{D5B7FC0C-A876-4D2A-84FC-3F6E5B342C43}" srcOrd="0" destOrd="0" presId="urn:microsoft.com/office/officeart/2005/8/layout/hierarchy3"/>
    <dgm:cxn modelId="{3482E0EB-B9DF-4215-9F0A-E38E51DD5582}" type="presOf" srcId="{03643D76-A6FC-44E7-8C71-5CA436E41A70}" destId="{785D6115-A651-4434-B8F9-B1BE838A127E}" srcOrd="0" destOrd="0" presId="urn:microsoft.com/office/officeart/2005/8/layout/hierarchy3"/>
    <dgm:cxn modelId="{A0090AFC-20C5-428C-9500-75460EF120A5}" srcId="{2E6768A1-7CFE-49CA-9B2C-17C949DCA2FD}" destId="{9D0F0219-2B91-4962-8D05-DCF3F5BE6A23}" srcOrd="1" destOrd="0" parTransId="{D3FEE340-EDAF-4CE0-95C1-67480479EC23}" sibTransId="{3F05F645-2794-4B1F-91EB-B49E7E7684A6}"/>
    <dgm:cxn modelId="{EDD7CE4D-9C27-451E-8256-6BB8EB4FDD5D}" type="presParOf" srcId="{553A53B7-EB9B-4E76-BF2B-A1BD099679EB}" destId="{6AC56651-09C0-48A0-AACC-1D2096586833}" srcOrd="0" destOrd="0" presId="urn:microsoft.com/office/officeart/2005/8/layout/hierarchy3"/>
    <dgm:cxn modelId="{4C1361CA-9322-4BAD-BB1F-3DD3FC3ABCA8}" type="presParOf" srcId="{6AC56651-09C0-48A0-AACC-1D2096586833}" destId="{2910D224-2B0F-44D0-8B1B-C12A2F0A16F1}" srcOrd="0" destOrd="0" presId="urn:microsoft.com/office/officeart/2005/8/layout/hierarchy3"/>
    <dgm:cxn modelId="{F2178158-D506-4625-87E9-FB4FB90BBBF7}" type="presParOf" srcId="{2910D224-2B0F-44D0-8B1B-C12A2F0A16F1}" destId="{011B265A-75E2-4D3B-BDF8-B3C08E86C46C}" srcOrd="0" destOrd="0" presId="urn:microsoft.com/office/officeart/2005/8/layout/hierarchy3"/>
    <dgm:cxn modelId="{2806CAAC-5323-4E53-AE93-D06603C82418}" type="presParOf" srcId="{2910D224-2B0F-44D0-8B1B-C12A2F0A16F1}" destId="{45D89AB4-B0AF-4664-8548-64EC0F28329A}" srcOrd="1" destOrd="0" presId="urn:microsoft.com/office/officeart/2005/8/layout/hierarchy3"/>
    <dgm:cxn modelId="{52873075-C16E-4D3D-A1C4-452E47884497}" type="presParOf" srcId="{6AC56651-09C0-48A0-AACC-1D2096586833}" destId="{BC425C6E-DB71-4AFD-A7D6-78162F5F889D}" srcOrd="1" destOrd="0" presId="urn:microsoft.com/office/officeart/2005/8/layout/hierarchy3"/>
    <dgm:cxn modelId="{C6F3CA8B-06D3-43FA-A52B-66F11E33C37D}" type="presParOf" srcId="{BC425C6E-DB71-4AFD-A7D6-78162F5F889D}" destId="{B1EC7260-291A-41DD-ACF3-C46F43CCE904}" srcOrd="0" destOrd="0" presId="urn:microsoft.com/office/officeart/2005/8/layout/hierarchy3"/>
    <dgm:cxn modelId="{17FDF6AA-1AD6-4B81-AF19-F53B8AADDF55}" type="presParOf" srcId="{BC425C6E-DB71-4AFD-A7D6-78162F5F889D}" destId="{930E4646-5C45-4603-B04E-DC910A1A8A11}" srcOrd="1" destOrd="0" presId="urn:microsoft.com/office/officeart/2005/8/layout/hierarchy3"/>
    <dgm:cxn modelId="{BED65462-DA94-417E-8E0D-23AC0F12C49D}" type="presParOf" srcId="{BC425C6E-DB71-4AFD-A7D6-78162F5F889D}" destId="{F4F8D80B-579C-45AA-9168-9086B73F05AF}" srcOrd="2" destOrd="0" presId="urn:microsoft.com/office/officeart/2005/8/layout/hierarchy3"/>
    <dgm:cxn modelId="{D76B0779-D840-4F04-97A6-EF987A4DE7AE}" type="presParOf" srcId="{BC425C6E-DB71-4AFD-A7D6-78162F5F889D}" destId="{05E490F9-06F0-4D45-B1F1-6145C81E70C3}" srcOrd="3" destOrd="0" presId="urn:microsoft.com/office/officeart/2005/8/layout/hierarchy3"/>
    <dgm:cxn modelId="{E5ADD738-0C8D-4485-95FE-740B94F22747}" type="presParOf" srcId="{BC425C6E-DB71-4AFD-A7D6-78162F5F889D}" destId="{60717D23-0087-4527-AB7C-B66D66653416}" srcOrd="4" destOrd="0" presId="urn:microsoft.com/office/officeart/2005/8/layout/hierarchy3"/>
    <dgm:cxn modelId="{803A0948-AAFF-4BCD-9B3D-63097BB2681D}" type="presParOf" srcId="{BC425C6E-DB71-4AFD-A7D6-78162F5F889D}" destId="{981D2EAA-2EB1-4D06-8008-4ADDCABB6C2C}" srcOrd="5" destOrd="0" presId="urn:microsoft.com/office/officeart/2005/8/layout/hierarchy3"/>
    <dgm:cxn modelId="{F238B263-B881-4F3A-B1F6-2CAEA958C06E}" type="presParOf" srcId="{BC425C6E-DB71-4AFD-A7D6-78162F5F889D}" destId="{6DC9C0F4-0341-4E18-9C85-BA0A19EEE366}" srcOrd="6" destOrd="0" presId="urn:microsoft.com/office/officeart/2005/8/layout/hierarchy3"/>
    <dgm:cxn modelId="{8E229C30-ABAF-482F-AE6A-C5634CDD0F3F}" type="presParOf" srcId="{BC425C6E-DB71-4AFD-A7D6-78162F5F889D}" destId="{48B98D18-4F0C-4E5A-AA06-B279A1D5D8C5}" srcOrd="7" destOrd="0" presId="urn:microsoft.com/office/officeart/2005/8/layout/hierarchy3"/>
    <dgm:cxn modelId="{15C1FBE5-75A3-4D8C-9FE3-B62EDBB7C7BA}" type="presParOf" srcId="{BC425C6E-DB71-4AFD-A7D6-78162F5F889D}" destId="{20057943-170E-40B1-AF17-57D749143F93}" srcOrd="8" destOrd="0" presId="urn:microsoft.com/office/officeart/2005/8/layout/hierarchy3"/>
    <dgm:cxn modelId="{762BC107-88F3-48A2-B57D-5E96370C75DA}" type="presParOf" srcId="{BC425C6E-DB71-4AFD-A7D6-78162F5F889D}" destId="{47EC0C21-6FB1-4B5C-AC98-D69E827A73FE}" srcOrd="9" destOrd="0" presId="urn:microsoft.com/office/officeart/2005/8/layout/hierarchy3"/>
    <dgm:cxn modelId="{A7CC9DBC-BE4F-4085-86C4-DA5E9F18EFF1}" type="presParOf" srcId="{553A53B7-EB9B-4E76-BF2B-A1BD099679EB}" destId="{2E78CB7D-0B91-439C-ABE2-8886A3EACCCB}" srcOrd="1" destOrd="0" presId="urn:microsoft.com/office/officeart/2005/8/layout/hierarchy3"/>
    <dgm:cxn modelId="{5D964688-D78E-49FE-894F-EAF8A8617836}" type="presParOf" srcId="{2E78CB7D-0B91-439C-ABE2-8886A3EACCCB}" destId="{B8E6C214-488A-42F7-A0AF-412EE3AA8EC4}" srcOrd="0" destOrd="0" presId="urn:microsoft.com/office/officeart/2005/8/layout/hierarchy3"/>
    <dgm:cxn modelId="{102FA3EF-F174-42C9-812E-DF8620A62872}" type="presParOf" srcId="{B8E6C214-488A-42F7-A0AF-412EE3AA8EC4}" destId="{79B88F4B-871D-4031-B23B-4C5EAF62C0A7}" srcOrd="0" destOrd="0" presId="urn:microsoft.com/office/officeart/2005/8/layout/hierarchy3"/>
    <dgm:cxn modelId="{40BC5A98-81C2-4973-8ED6-9FCCC10E7E03}" type="presParOf" srcId="{B8E6C214-488A-42F7-A0AF-412EE3AA8EC4}" destId="{3015E378-89D9-499B-9BA2-4F0DD23A4765}" srcOrd="1" destOrd="0" presId="urn:microsoft.com/office/officeart/2005/8/layout/hierarchy3"/>
    <dgm:cxn modelId="{E5585907-B3A9-4E89-BED1-40B3FDC4F6F8}" type="presParOf" srcId="{2E78CB7D-0B91-439C-ABE2-8886A3EACCCB}" destId="{9A8628B2-0BD6-4F73-970F-2D9A60D991C0}" srcOrd="1" destOrd="0" presId="urn:microsoft.com/office/officeart/2005/8/layout/hierarchy3"/>
    <dgm:cxn modelId="{A795068E-9708-42DC-A342-F60C082E1C33}" type="presParOf" srcId="{9A8628B2-0BD6-4F73-970F-2D9A60D991C0}" destId="{D5B7FC0C-A876-4D2A-84FC-3F6E5B342C43}" srcOrd="0" destOrd="0" presId="urn:microsoft.com/office/officeart/2005/8/layout/hierarchy3"/>
    <dgm:cxn modelId="{ABC0510E-353C-4A9C-BD3B-7AECEE4A6998}" type="presParOf" srcId="{9A8628B2-0BD6-4F73-970F-2D9A60D991C0}" destId="{BF2B76B3-8914-46DC-B25C-4CC935ED0890}" srcOrd="1" destOrd="0" presId="urn:microsoft.com/office/officeart/2005/8/layout/hierarchy3"/>
    <dgm:cxn modelId="{8EEEA33E-0E37-48D7-8566-2E2C8BE0E3CA}" type="presParOf" srcId="{9A8628B2-0BD6-4F73-970F-2D9A60D991C0}" destId="{6CE0C22D-69B1-4E3F-8E48-DC2689F39253}" srcOrd="2" destOrd="0" presId="urn:microsoft.com/office/officeart/2005/8/layout/hierarchy3"/>
    <dgm:cxn modelId="{B7018038-EB51-4A84-84A4-73F802E87334}" type="presParOf" srcId="{9A8628B2-0BD6-4F73-970F-2D9A60D991C0}" destId="{FA1940B4-E825-4EC4-90AA-D8816A470053}" srcOrd="3" destOrd="0" presId="urn:microsoft.com/office/officeart/2005/8/layout/hierarchy3"/>
    <dgm:cxn modelId="{C726D606-CABE-4391-A057-F81FF8E4EE08}" type="presParOf" srcId="{553A53B7-EB9B-4E76-BF2B-A1BD099679EB}" destId="{3E1E5056-ABF1-4970-AD2E-608F42778A40}" srcOrd="2" destOrd="0" presId="urn:microsoft.com/office/officeart/2005/8/layout/hierarchy3"/>
    <dgm:cxn modelId="{DB61AF34-FC4C-40BE-BD0E-06E6EF20FA03}" type="presParOf" srcId="{3E1E5056-ABF1-4970-AD2E-608F42778A40}" destId="{7A81D9F4-B12A-4D02-8F62-53C6AB1F053F}" srcOrd="0" destOrd="0" presId="urn:microsoft.com/office/officeart/2005/8/layout/hierarchy3"/>
    <dgm:cxn modelId="{22F9D992-ECA4-44C9-A266-0EE51F76D0E3}" type="presParOf" srcId="{7A81D9F4-B12A-4D02-8F62-53C6AB1F053F}" destId="{0738CC58-282C-4647-9CE6-4C099DF50443}" srcOrd="0" destOrd="0" presId="urn:microsoft.com/office/officeart/2005/8/layout/hierarchy3"/>
    <dgm:cxn modelId="{AA24878C-63BE-4013-96E8-95B42E8406A4}" type="presParOf" srcId="{7A81D9F4-B12A-4D02-8F62-53C6AB1F053F}" destId="{9EABF1A5-852B-4375-9AFF-BDA1D9EB8EEB}" srcOrd="1" destOrd="0" presId="urn:microsoft.com/office/officeart/2005/8/layout/hierarchy3"/>
    <dgm:cxn modelId="{3256B195-167D-4CED-9F0C-6B2FE5E89D16}" type="presParOf" srcId="{3E1E5056-ABF1-4970-AD2E-608F42778A40}" destId="{915FD0F3-E909-42E7-A595-B76CDF9380AC}" srcOrd="1" destOrd="0" presId="urn:microsoft.com/office/officeart/2005/8/layout/hierarchy3"/>
    <dgm:cxn modelId="{182988F1-8D51-4898-8AFE-1EF138FD8CAC}" type="presParOf" srcId="{915FD0F3-E909-42E7-A595-B76CDF9380AC}" destId="{3023D488-2056-4D0A-ABBC-A539660378BB}" srcOrd="0" destOrd="0" presId="urn:microsoft.com/office/officeart/2005/8/layout/hierarchy3"/>
    <dgm:cxn modelId="{142F355E-5E1A-45D8-8C39-F1D9CF64E742}" type="presParOf" srcId="{915FD0F3-E909-42E7-A595-B76CDF9380AC}" destId="{C1C4322B-5129-4E83-864A-F2967C4FA593}" srcOrd="1" destOrd="0" presId="urn:microsoft.com/office/officeart/2005/8/layout/hierarchy3"/>
    <dgm:cxn modelId="{2A624043-3FDF-45DA-A431-46B00DB5CEC7}" type="presParOf" srcId="{915FD0F3-E909-42E7-A595-B76CDF9380AC}" destId="{476419B2-8CEF-45CB-A704-7F086BC2C755}" srcOrd="2" destOrd="0" presId="urn:microsoft.com/office/officeart/2005/8/layout/hierarchy3"/>
    <dgm:cxn modelId="{55F7C53C-7FAA-4B86-B552-EC8767EF82C8}" type="presParOf" srcId="{915FD0F3-E909-42E7-A595-B76CDF9380AC}" destId="{1D694C94-E906-4BFC-9DD0-3D0E79F4978E}" srcOrd="3" destOrd="0" presId="urn:microsoft.com/office/officeart/2005/8/layout/hierarchy3"/>
    <dgm:cxn modelId="{63182419-80EF-4EF2-8F7C-E05890B892F1}" type="presParOf" srcId="{915FD0F3-E909-42E7-A595-B76CDF9380AC}" destId="{785D6115-A651-4434-B8F9-B1BE838A127E}" srcOrd="4" destOrd="0" presId="urn:microsoft.com/office/officeart/2005/8/layout/hierarchy3"/>
    <dgm:cxn modelId="{0EE07AB5-8ADA-4A65-BBC1-F1996530F80F}" type="presParOf" srcId="{915FD0F3-E909-42E7-A595-B76CDF9380AC}" destId="{B12D3F54-3682-4098-B0F6-1E3B0D82E8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265A-75E2-4D3B-BDF8-B3C08E86C46C}">
      <dsp:nvSpPr>
        <dsp:cNvPr id="0" name=""/>
        <dsp:cNvSpPr/>
      </dsp:nvSpPr>
      <dsp:spPr>
        <a:xfrm>
          <a:off x="1390130" y="991"/>
          <a:ext cx="1433437" cy="7167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Post-combustion</a:t>
          </a:r>
          <a:endParaRPr lang="en-US" sz="2100" kern="1200" dirty="0"/>
        </a:p>
      </dsp:txBody>
      <dsp:txXfrm>
        <a:off x="1411122" y="21983"/>
        <a:ext cx="1391453" cy="674734"/>
      </dsp:txXfrm>
    </dsp:sp>
    <dsp:sp modelId="{B1EC7260-291A-41DD-ACF3-C46F43CCE904}">
      <dsp:nvSpPr>
        <dsp:cNvPr id="0" name=""/>
        <dsp:cNvSpPr/>
      </dsp:nvSpPr>
      <dsp:spPr>
        <a:xfrm>
          <a:off x="1533473" y="717710"/>
          <a:ext cx="143343" cy="53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39"/>
              </a:lnTo>
              <a:lnTo>
                <a:pt x="143343" y="537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E4646-5C45-4603-B04E-DC910A1A8A11}">
      <dsp:nvSpPr>
        <dsp:cNvPr id="0" name=""/>
        <dsp:cNvSpPr/>
      </dsp:nvSpPr>
      <dsp:spPr>
        <a:xfrm>
          <a:off x="1676817" y="896890"/>
          <a:ext cx="1146750" cy="716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Absorption by chemical solvents</a:t>
          </a:r>
        </a:p>
      </dsp:txBody>
      <dsp:txXfrm>
        <a:off x="1697809" y="917882"/>
        <a:ext cx="1104766" cy="674734"/>
      </dsp:txXfrm>
    </dsp:sp>
    <dsp:sp modelId="{F4F8D80B-579C-45AA-9168-9086B73F05AF}">
      <dsp:nvSpPr>
        <dsp:cNvPr id="0" name=""/>
        <dsp:cNvSpPr/>
      </dsp:nvSpPr>
      <dsp:spPr>
        <a:xfrm>
          <a:off x="1533473" y="717710"/>
          <a:ext cx="143343" cy="143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37"/>
              </a:lnTo>
              <a:lnTo>
                <a:pt x="143343" y="14334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490F9-06F0-4D45-B1F1-6145C81E70C3}">
      <dsp:nvSpPr>
        <dsp:cNvPr id="0" name=""/>
        <dsp:cNvSpPr/>
      </dsp:nvSpPr>
      <dsp:spPr>
        <a:xfrm>
          <a:off x="1676817" y="1792788"/>
          <a:ext cx="1146750" cy="716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Adsorption by solid sorbents</a:t>
          </a:r>
        </a:p>
      </dsp:txBody>
      <dsp:txXfrm>
        <a:off x="1697809" y="1813780"/>
        <a:ext cx="1104766" cy="674734"/>
      </dsp:txXfrm>
    </dsp:sp>
    <dsp:sp modelId="{60717D23-0087-4527-AB7C-B66D66653416}">
      <dsp:nvSpPr>
        <dsp:cNvPr id="0" name=""/>
        <dsp:cNvSpPr/>
      </dsp:nvSpPr>
      <dsp:spPr>
        <a:xfrm>
          <a:off x="1533473" y="717710"/>
          <a:ext cx="143343" cy="232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336"/>
              </a:lnTo>
              <a:lnTo>
                <a:pt x="143343" y="23293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D2EAA-2EB1-4D06-8008-4ADDCABB6C2C}">
      <dsp:nvSpPr>
        <dsp:cNvPr id="0" name=""/>
        <dsp:cNvSpPr/>
      </dsp:nvSpPr>
      <dsp:spPr>
        <a:xfrm>
          <a:off x="1676817" y="2688687"/>
          <a:ext cx="1146750" cy="716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Membrane separation</a:t>
          </a:r>
        </a:p>
      </dsp:txBody>
      <dsp:txXfrm>
        <a:off x="1697809" y="2709679"/>
        <a:ext cx="1104766" cy="674734"/>
      </dsp:txXfrm>
    </dsp:sp>
    <dsp:sp modelId="{6DC9C0F4-0341-4E18-9C85-BA0A19EEE366}">
      <dsp:nvSpPr>
        <dsp:cNvPr id="0" name=""/>
        <dsp:cNvSpPr/>
      </dsp:nvSpPr>
      <dsp:spPr>
        <a:xfrm>
          <a:off x="1533473" y="717710"/>
          <a:ext cx="143343" cy="3225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234"/>
              </a:lnTo>
              <a:lnTo>
                <a:pt x="143343" y="32252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98D18-4F0C-4E5A-AA06-B279A1D5D8C5}">
      <dsp:nvSpPr>
        <dsp:cNvPr id="0" name=""/>
        <dsp:cNvSpPr/>
      </dsp:nvSpPr>
      <dsp:spPr>
        <a:xfrm>
          <a:off x="1676817" y="3584585"/>
          <a:ext cx="1146750" cy="716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Cryogenic separation</a:t>
          </a:r>
        </a:p>
      </dsp:txBody>
      <dsp:txXfrm>
        <a:off x="1697809" y="3605577"/>
        <a:ext cx="1104766" cy="674734"/>
      </dsp:txXfrm>
    </dsp:sp>
    <dsp:sp modelId="{20057943-170E-40B1-AF17-57D749143F93}">
      <dsp:nvSpPr>
        <dsp:cNvPr id="0" name=""/>
        <dsp:cNvSpPr/>
      </dsp:nvSpPr>
      <dsp:spPr>
        <a:xfrm>
          <a:off x="1533473" y="717710"/>
          <a:ext cx="143343" cy="412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33"/>
              </a:lnTo>
              <a:lnTo>
                <a:pt x="143343" y="41211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C0C21-6FB1-4B5C-AC98-D69E827A73FE}">
      <dsp:nvSpPr>
        <dsp:cNvPr id="0" name=""/>
        <dsp:cNvSpPr/>
      </dsp:nvSpPr>
      <dsp:spPr>
        <a:xfrm>
          <a:off x="1676817" y="4480484"/>
          <a:ext cx="1146750" cy="716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Pressure/temperature swing adsorption</a:t>
          </a:r>
        </a:p>
      </dsp:txBody>
      <dsp:txXfrm>
        <a:off x="1697809" y="4501476"/>
        <a:ext cx="1104766" cy="674734"/>
      </dsp:txXfrm>
    </dsp:sp>
    <dsp:sp modelId="{79B88F4B-871D-4031-B23B-4C5EAF62C0A7}">
      <dsp:nvSpPr>
        <dsp:cNvPr id="0" name=""/>
        <dsp:cNvSpPr/>
      </dsp:nvSpPr>
      <dsp:spPr>
        <a:xfrm>
          <a:off x="3181927" y="991"/>
          <a:ext cx="1433437" cy="7167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Pre-combustion</a:t>
          </a:r>
          <a:endParaRPr lang="en-US" sz="2100" kern="1200" dirty="0"/>
        </a:p>
      </dsp:txBody>
      <dsp:txXfrm>
        <a:off x="3202919" y="21983"/>
        <a:ext cx="1391453" cy="674734"/>
      </dsp:txXfrm>
    </dsp:sp>
    <dsp:sp modelId="{D5B7FC0C-A876-4D2A-84FC-3F6E5B342C43}">
      <dsp:nvSpPr>
        <dsp:cNvPr id="0" name=""/>
        <dsp:cNvSpPr/>
      </dsp:nvSpPr>
      <dsp:spPr>
        <a:xfrm>
          <a:off x="3325270" y="717710"/>
          <a:ext cx="143343" cy="53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39"/>
              </a:lnTo>
              <a:lnTo>
                <a:pt x="143343" y="537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76B3-8914-46DC-B25C-4CC935ED0890}">
      <dsp:nvSpPr>
        <dsp:cNvPr id="0" name=""/>
        <dsp:cNvSpPr/>
      </dsp:nvSpPr>
      <dsp:spPr>
        <a:xfrm>
          <a:off x="3468614" y="896890"/>
          <a:ext cx="1146750" cy="71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Absorption by chemical solvents</a:t>
          </a:r>
        </a:p>
      </dsp:txBody>
      <dsp:txXfrm>
        <a:off x="3489606" y="917882"/>
        <a:ext cx="1104766" cy="674734"/>
      </dsp:txXfrm>
    </dsp:sp>
    <dsp:sp modelId="{6CE0C22D-69B1-4E3F-8E48-DC2689F39253}">
      <dsp:nvSpPr>
        <dsp:cNvPr id="0" name=""/>
        <dsp:cNvSpPr/>
      </dsp:nvSpPr>
      <dsp:spPr>
        <a:xfrm>
          <a:off x="3325270" y="717710"/>
          <a:ext cx="143343" cy="143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37"/>
              </a:lnTo>
              <a:lnTo>
                <a:pt x="143343" y="14334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40B4-E825-4EC4-90AA-D8816A470053}">
      <dsp:nvSpPr>
        <dsp:cNvPr id="0" name=""/>
        <dsp:cNvSpPr/>
      </dsp:nvSpPr>
      <dsp:spPr>
        <a:xfrm>
          <a:off x="3468614" y="1792788"/>
          <a:ext cx="1146750" cy="71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Absorption by physical solvents</a:t>
          </a:r>
        </a:p>
      </dsp:txBody>
      <dsp:txXfrm>
        <a:off x="3489606" y="1813780"/>
        <a:ext cx="1104766" cy="674734"/>
      </dsp:txXfrm>
    </dsp:sp>
    <dsp:sp modelId="{0738CC58-282C-4647-9CE6-4C099DF50443}">
      <dsp:nvSpPr>
        <dsp:cNvPr id="0" name=""/>
        <dsp:cNvSpPr/>
      </dsp:nvSpPr>
      <dsp:spPr>
        <a:xfrm>
          <a:off x="4973724" y="991"/>
          <a:ext cx="1433437" cy="7167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Oxy-fuel combustion</a:t>
          </a:r>
        </a:p>
      </dsp:txBody>
      <dsp:txXfrm>
        <a:off x="4994716" y="21983"/>
        <a:ext cx="1391453" cy="674734"/>
      </dsp:txXfrm>
    </dsp:sp>
    <dsp:sp modelId="{3023D488-2056-4D0A-ABBC-A539660378BB}">
      <dsp:nvSpPr>
        <dsp:cNvPr id="0" name=""/>
        <dsp:cNvSpPr/>
      </dsp:nvSpPr>
      <dsp:spPr>
        <a:xfrm>
          <a:off x="5117068" y="717710"/>
          <a:ext cx="143343" cy="53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39"/>
              </a:lnTo>
              <a:lnTo>
                <a:pt x="143343" y="537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4322B-5129-4E83-864A-F2967C4FA593}">
      <dsp:nvSpPr>
        <dsp:cNvPr id="0" name=""/>
        <dsp:cNvSpPr/>
      </dsp:nvSpPr>
      <dsp:spPr>
        <a:xfrm>
          <a:off x="5260411" y="896890"/>
          <a:ext cx="1146750" cy="716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Chemical looping</a:t>
          </a:r>
        </a:p>
      </dsp:txBody>
      <dsp:txXfrm>
        <a:off x="5281403" y="917882"/>
        <a:ext cx="1104766" cy="674734"/>
      </dsp:txXfrm>
    </dsp:sp>
    <dsp:sp modelId="{476419B2-8CEF-45CB-A704-7F086BC2C755}">
      <dsp:nvSpPr>
        <dsp:cNvPr id="0" name=""/>
        <dsp:cNvSpPr/>
      </dsp:nvSpPr>
      <dsp:spPr>
        <a:xfrm>
          <a:off x="5117068" y="717710"/>
          <a:ext cx="143343" cy="143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37"/>
              </a:lnTo>
              <a:lnTo>
                <a:pt x="143343" y="14334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94C94-E906-4BFC-9DD0-3D0E79F4978E}">
      <dsp:nvSpPr>
        <dsp:cNvPr id="0" name=""/>
        <dsp:cNvSpPr/>
      </dsp:nvSpPr>
      <dsp:spPr>
        <a:xfrm>
          <a:off x="5260411" y="1792788"/>
          <a:ext cx="1146750" cy="71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Chemical looping reforming</a:t>
          </a:r>
          <a:endParaRPr lang="en-US" sz="1500" kern="1200" dirty="0"/>
        </a:p>
      </dsp:txBody>
      <dsp:txXfrm>
        <a:off x="5281403" y="1813780"/>
        <a:ext cx="1104766" cy="674734"/>
      </dsp:txXfrm>
    </dsp:sp>
    <dsp:sp modelId="{785D6115-A651-4434-B8F9-B1BE838A127E}">
      <dsp:nvSpPr>
        <dsp:cNvPr id="0" name=""/>
        <dsp:cNvSpPr/>
      </dsp:nvSpPr>
      <dsp:spPr>
        <a:xfrm>
          <a:off x="5117068" y="717710"/>
          <a:ext cx="143343" cy="232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336"/>
              </a:lnTo>
              <a:lnTo>
                <a:pt x="143343" y="23293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D3F54-3682-4098-B0F6-1E3B0D82E830}">
      <dsp:nvSpPr>
        <dsp:cNvPr id="0" name=""/>
        <dsp:cNvSpPr/>
      </dsp:nvSpPr>
      <dsp:spPr>
        <a:xfrm>
          <a:off x="5260411" y="2688687"/>
          <a:ext cx="1146750" cy="71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Combustion in pure oxygen</a:t>
          </a:r>
          <a:endParaRPr lang="en-US" sz="1500" kern="1200" dirty="0"/>
        </a:p>
      </dsp:txBody>
      <dsp:txXfrm>
        <a:off x="5281403" y="2709679"/>
        <a:ext cx="1104766" cy="674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9A5096-6211-60A4-22C8-C3BA4F018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F218-2DFA-452A-0B95-30116D592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05453-73F5-45F8-9A31-7363DA5B24C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4233E-06EA-297A-4A96-4B98F4E5E6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B4904-7031-B304-4B04-774E14BC2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2817-28B9-44C3-B06A-785EA9F692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4934-DB5F-462D-8011-3B8E445A5E1A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077E-9D39-49E7-8A6F-CEFB5F3A73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58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2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8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83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16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330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73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63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10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76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5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837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4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70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9687-81B9-3359-CA8E-A6AE49401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9606ECF-9646-4E9A-EC32-AD84D1DA4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66E5D69-DF31-B6D1-7AA2-A5A1B8A7C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F11977-C930-EF03-4F73-ACE6431BD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36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87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0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0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077E-9D39-49E7-8A6F-CEFB5F3A73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noProof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noProof="1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noProof="1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defRPr sz="5400" b="1" cap="none" spc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noProof="1"/>
              <a:t>22/10/2025</a:t>
            </a: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4C4A809-3A97-4144-B13E-BF5A5AB21E75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11" name="Picture 10" descr="A green and purple text&#10;&#10;Description automatically generated">
            <a:extLst>
              <a:ext uri="{FF2B5EF4-FFF2-40B4-BE49-F238E27FC236}">
                <a16:creationId xmlns:a16="http://schemas.microsoft.com/office/drawing/2014/main" id="{C0ED7CF9-BA59-86FA-5B6F-9C5617F8C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94" y="310497"/>
            <a:ext cx="4203700" cy="1270887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F96F7489-76F5-F81D-703F-07EA4341C4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2597" y="1485279"/>
            <a:ext cx="420370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tabLst>
                <a:tab pos="2971800" algn="ctr"/>
                <a:tab pos="5943600" algn="r"/>
              </a:tabLst>
            </a:pPr>
            <a:r>
              <a:rPr lang="en-US" sz="1200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actions to bring novel </a:t>
            </a:r>
            <a:r>
              <a:rPr lang="en-US" sz="1200" b="1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en-US" sz="1200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fuels </a:t>
            </a:r>
            <a:r>
              <a:rPr lang="en-US" sz="1200" b="1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200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rmochemical </a:t>
            </a:r>
            <a:r>
              <a:rPr lang="en-US" sz="1200" b="1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</a:t>
            </a:r>
            <a:r>
              <a:rPr lang="en-US" sz="1200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utes into industrial </a:t>
            </a:r>
            <a:r>
              <a:rPr lang="en-US" sz="1200" b="1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noProof="1">
                <a:solidFill>
                  <a:srgbClr val="4F3F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</a:t>
            </a:r>
            <a:endParaRPr lang="en-US" sz="1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6495D2-EFF8-5334-6B61-FDC3F89C6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41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ADDA66ED-0EFA-C999-2D52-336A6635B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359344-4396-060F-381F-4AFF0593D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00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B83DE609-E23D-DBF6-142E-A6193E072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37095C-CD2C-A4D9-76D5-C9AAA4AE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21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F8656CE3-CEAB-8587-E161-7F8ACDF2B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7F89AF-9C5D-CBAB-56D4-D05BB6A3F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27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BD3D5E88-EEA4-CA8B-5A23-F49AFDC9D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9F0D738-81FB-20A5-6E1E-483CF4990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58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5766AB3B-AD5A-CECC-B82D-4A5C5DAFB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910225-43F7-E3B9-CC44-2823E8786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44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87F9EA93-ED6C-A5A4-2174-6FE3DFB1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30730B2-6301-AAB9-5525-96174227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21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1449B0A9-BC70-7CF1-F002-E3C2CCEDA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8A45351-A8E3-B28D-EBD7-9CC2D77F0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26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>
            <a:off x="0" y="4078514"/>
            <a:ext cx="457200" cy="2770632"/>
          </a:xfrm>
          <a:prstGeom prst="triangle">
            <a:avLst>
              <a:gd name="adj" fmla="val 0"/>
            </a:avLst>
          </a:prstGeom>
          <a:solidFill>
            <a:srgbClr val="57B753"/>
          </a:solidFill>
          <a:ln>
            <a:solidFill>
              <a:srgbClr val="57B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green and purple text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8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6F62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A green and purple text&#10;&#10;Description automatically generated">
            <a:extLst>
              <a:ext uri="{FF2B5EF4-FFF2-40B4-BE49-F238E27FC236}">
                <a16:creationId xmlns:a16="http://schemas.microsoft.com/office/drawing/2014/main" id="{223E2B75-1FC5-026C-9F25-2841F4FBB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6E78B-D64D-8157-B66F-99C89E41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61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C4A809-3A97-4144-B13E-BF5A5AB21E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7" descr="A green and purple text&#10;&#10;Description automatically generated">
            <a:extLst>
              <a:ext uri="{FF2B5EF4-FFF2-40B4-BE49-F238E27FC236}">
                <a16:creationId xmlns:a16="http://schemas.microsoft.com/office/drawing/2014/main" id="{202FDC66-FD7B-08CA-790A-D6E6B1711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034B6E-9A6C-8857-A83D-3DBAA38D5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C4A809-3A97-4144-B13E-BF5A5AB21E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7" descr="A green and purple text&#10;&#10;Description automatically generated">
            <a:extLst>
              <a:ext uri="{FF2B5EF4-FFF2-40B4-BE49-F238E27FC236}">
                <a16:creationId xmlns:a16="http://schemas.microsoft.com/office/drawing/2014/main" id="{629602B4-6307-3A4F-F288-99C50BB94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08B92F7-8E6F-5324-B8B1-E114E0D0D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1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Picture 9" descr="A green and purple text&#10;&#10;Description automatically generated">
            <a:extLst>
              <a:ext uri="{FF2B5EF4-FFF2-40B4-BE49-F238E27FC236}">
                <a16:creationId xmlns:a16="http://schemas.microsoft.com/office/drawing/2014/main" id="{787960EE-5611-3460-DCF9-2CFB831C4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D10750-0A8A-00F5-0AFF-2E49DD8E49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39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Picture 5" descr="A green and purple text&#10;&#10;Description automatically generated">
            <a:extLst>
              <a:ext uri="{FF2B5EF4-FFF2-40B4-BE49-F238E27FC236}">
                <a16:creationId xmlns:a16="http://schemas.microsoft.com/office/drawing/2014/main" id="{51A97C34-F3AE-DADC-EA7E-2D2231050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E8BF13-C025-47BA-E4C0-64E20BBF1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39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4" descr="A green and purple text&#10;&#10;Description automatically generated">
            <a:extLst>
              <a:ext uri="{FF2B5EF4-FFF2-40B4-BE49-F238E27FC236}">
                <a16:creationId xmlns:a16="http://schemas.microsoft.com/office/drawing/2014/main" id="{A7DB47AA-CBC0-1734-9283-2346C394B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40B9DF-C67A-0ABA-2D92-A1B2C72C6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14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7" descr="A green and purple text&#10;&#10;Description automatically generated">
            <a:extLst>
              <a:ext uri="{FF2B5EF4-FFF2-40B4-BE49-F238E27FC236}">
                <a16:creationId xmlns:a16="http://schemas.microsoft.com/office/drawing/2014/main" id="{62125ADA-D2DC-2C0F-8C13-E4799B4F3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14896B1-A2A5-BBD4-20E9-4B4A7C22C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42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7" descr="A green and purple text&#10;&#10;Description automatically generated">
            <a:extLst>
              <a:ext uri="{FF2B5EF4-FFF2-40B4-BE49-F238E27FC236}">
                <a16:creationId xmlns:a16="http://schemas.microsoft.com/office/drawing/2014/main" id="{63869C55-0ECA-E5D0-EAB9-22E7A11E6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44" y="6406487"/>
            <a:ext cx="1227644" cy="37114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25AE27-7F44-232B-4C30-AEAE507B2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4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593E340-5AD4-4DA2-970E-8976CF2CDC4E}"/>
              </a:ext>
            </a:extLst>
          </p:cNvPr>
          <p:cNvGraphicFramePr>
            <a:graphicFrameLocks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1705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347" imgH="348" progId="TCLayout.ActiveDocument.1">
                  <p:embed/>
                </p:oleObj>
              </mc:Choice>
              <mc:Fallback>
                <p:oleObj name="think-cell Folie" r:id="rId2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22/10/2025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C4A809-3A97-4144-B13E-BF5A5AB21E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9C2B2D-E464-5DB3-7A6D-EA628D392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0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F628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Data" Target="../diagrams/data1.xml"/><Relationship Id="rId5" Type="http://schemas.openxmlformats.org/officeDocument/2006/relationships/image" Target="../media/image37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7.bin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51.sv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7.emf"/><Relationship Id="rId5" Type="http://schemas.openxmlformats.org/officeDocument/2006/relationships/tags" Target="../tags/tag20.xml"/><Relationship Id="rId15" Type="http://schemas.openxmlformats.org/officeDocument/2006/relationships/image" Target="../media/image52.png"/><Relationship Id="rId10" Type="http://schemas.openxmlformats.org/officeDocument/2006/relationships/oleObject" Target="../embeddings/oleObject15.bin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.xml"/><Relationship Id="rId1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50.png"/><Relationship Id="rId3" Type="http://schemas.openxmlformats.org/officeDocument/2006/relationships/tags" Target="../tags/tag26.xml"/><Relationship Id="rId21" Type="http://schemas.openxmlformats.org/officeDocument/2006/relationships/image" Target="../media/image52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37.emf"/><Relationship Id="rId2" Type="http://schemas.openxmlformats.org/officeDocument/2006/relationships/tags" Target="../tags/tag25.xml"/><Relationship Id="rId16" Type="http://schemas.openxmlformats.org/officeDocument/2006/relationships/oleObject" Target="../embeddings/oleObject16.bin"/><Relationship Id="rId20" Type="http://schemas.openxmlformats.org/officeDocument/2006/relationships/chart" Target="../charts/chart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3.xml"/><Relationship Id="rId19" Type="http://schemas.openxmlformats.org/officeDocument/2006/relationships/image" Target="../media/image51.sv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image" Target="../media/image37.emf"/><Relationship Id="rId3" Type="http://schemas.openxmlformats.org/officeDocument/2006/relationships/tags" Target="../tags/tag40.xml"/><Relationship Id="rId21" Type="http://schemas.openxmlformats.org/officeDocument/2006/relationships/chart" Target="../charts/chart5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oleObject" Target="../embeddings/oleObject17.bin"/><Relationship Id="rId2" Type="http://schemas.openxmlformats.org/officeDocument/2006/relationships/tags" Target="../tags/tag3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1.sv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52.png"/><Relationship Id="rId10" Type="http://schemas.openxmlformats.org/officeDocument/2006/relationships/tags" Target="../tags/tag47.xml"/><Relationship Id="rId19" Type="http://schemas.openxmlformats.org/officeDocument/2006/relationships/image" Target="../media/image50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37.emf"/><Relationship Id="rId3" Type="http://schemas.openxmlformats.org/officeDocument/2006/relationships/tags" Target="../tags/tag55.xml"/><Relationship Id="rId21" Type="http://schemas.openxmlformats.org/officeDocument/2006/relationships/chart" Target="../charts/chart7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oleObject" Target="../embeddings/oleObject18.bin"/><Relationship Id="rId2" Type="http://schemas.openxmlformats.org/officeDocument/2006/relationships/tags" Target="../tags/tag54.xml"/><Relationship Id="rId16" Type="http://schemas.openxmlformats.org/officeDocument/2006/relationships/notesSlide" Target="../notesSlides/notesSlide13.xml"/><Relationship Id="rId20" Type="http://schemas.openxmlformats.org/officeDocument/2006/relationships/image" Target="../media/image51.sv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2.png"/><Relationship Id="rId10" Type="http://schemas.openxmlformats.org/officeDocument/2006/relationships/tags" Target="../tags/tag62.xml"/><Relationship Id="rId19" Type="http://schemas.openxmlformats.org/officeDocument/2006/relationships/image" Target="../media/image50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37.emf"/><Relationship Id="rId3" Type="http://schemas.openxmlformats.org/officeDocument/2006/relationships/tags" Target="../tags/tag69.xml"/><Relationship Id="rId21" Type="http://schemas.openxmlformats.org/officeDocument/2006/relationships/chart" Target="../charts/chart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oleObject" Target="../embeddings/oleObject19.bin"/><Relationship Id="rId2" Type="http://schemas.openxmlformats.org/officeDocument/2006/relationships/tags" Target="../tags/tag68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51.sv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2.png"/><Relationship Id="rId10" Type="http://schemas.openxmlformats.org/officeDocument/2006/relationships/tags" Target="../tags/tag76.xml"/><Relationship Id="rId19" Type="http://schemas.openxmlformats.org/officeDocument/2006/relationships/image" Target="../media/image50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hyperlink" Target="https://www.biotheros.eu/en/home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Relationship Id="rId6" Type="http://schemas.openxmlformats.org/officeDocument/2006/relationships/hyperlink" Target="mailto:reumerman@btgworld.com" TargetMode="External"/><Relationship Id="rId5" Type="http://schemas.openxmlformats.org/officeDocument/2006/relationships/hyperlink" Target="mailto:andrea.sonnleitner@best-research.eu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2E0F1B7-EA46-419D-840F-82EA96767B1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67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67D2D84-0657-3CAC-75D9-54FB51EC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2849068"/>
            <a:ext cx="8670499" cy="1646302"/>
          </a:xfrm>
        </p:spPr>
        <p:txBody>
          <a:bodyPr vert="horz" rIns="91440">
            <a:noAutofit/>
          </a:bodyPr>
          <a:lstStyle/>
          <a:p>
            <a:r>
              <a:rPr lang="fr-FR" sz="3600" dirty="0" err="1"/>
              <a:t>Advancing</a:t>
            </a:r>
            <a:r>
              <a:rPr lang="fr-FR" sz="3600" dirty="0"/>
              <a:t> </a:t>
            </a:r>
            <a:r>
              <a:rPr lang="fr-FR" sz="3600" dirty="0" err="1"/>
              <a:t>Biofuel</a:t>
            </a:r>
            <a:r>
              <a:rPr lang="fr-FR" sz="3600" dirty="0"/>
              <a:t> Production </a:t>
            </a:r>
            <a:r>
              <a:rPr lang="fr-FR" sz="3600" dirty="0" err="1"/>
              <a:t>with</a:t>
            </a:r>
            <a:r>
              <a:rPr lang="fr-FR" sz="3600" dirty="0"/>
              <a:t> </a:t>
            </a:r>
            <a:r>
              <a:rPr lang="fr-FR" sz="3600" dirty="0" err="1"/>
              <a:t>Pyrolysis</a:t>
            </a:r>
            <a:r>
              <a:rPr lang="fr-FR" sz="3600" dirty="0"/>
              <a:t> and </a:t>
            </a:r>
            <a:r>
              <a:rPr lang="fr-FR" sz="3600" dirty="0" err="1"/>
              <a:t>Gasification</a:t>
            </a:r>
            <a:r>
              <a:rPr lang="fr-FR" sz="3600" dirty="0"/>
              <a:t> – </a:t>
            </a:r>
            <a:r>
              <a:rPr lang="fr-FR" sz="3600" dirty="0" err="1"/>
              <a:t>Integrating</a:t>
            </a:r>
            <a:r>
              <a:rPr lang="fr-FR" sz="3600" dirty="0"/>
              <a:t> the </a:t>
            </a:r>
            <a:r>
              <a:rPr lang="fr-FR" sz="3600" dirty="0" err="1"/>
              <a:t>benefits</a:t>
            </a:r>
            <a:r>
              <a:rPr lang="fr-FR" sz="3600" dirty="0"/>
              <a:t> of Carbon Capture and </a:t>
            </a:r>
            <a:r>
              <a:rPr lang="fr-FR" sz="3600" dirty="0" err="1"/>
              <a:t>Hydrogen</a:t>
            </a:r>
            <a:r>
              <a:rPr lang="fr-FR" sz="3600" dirty="0"/>
              <a:t> Production</a:t>
            </a:r>
            <a:endParaRPr lang="de-DE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9156A8-664D-52A0-D873-244968C4A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25105"/>
            <a:ext cx="8131003" cy="109689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BioTheRoS</a:t>
            </a:r>
            <a:r>
              <a:rPr lang="en-US" dirty="0"/>
              <a:t> Online Webinar, 12</a:t>
            </a:r>
            <a:r>
              <a:rPr lang="en-US" baseline="30000" dirty="0"/>
              <a:t>th</a:t>
            </a:r>
            <a:r>
              <a:rPr lang="en-US" dirty="0"/>
              <a:t> May 2026</a:t>
            </a:r>
          </a:p>
          <a:p>
            <a:r>
              <a:rPr lang="en-US" dirty="0"/>
              <a:t>Moderation: Andrea Sonnleitner (BEST)</a:t>
            </a:r>
          </a:p>
          <a:p>
            <a:r>
              <a:rPr lang="en-US" dirty="0"/>
              <a:t>Speakers: Patrick Reumerman (BTG), Doris Matschegg (BEST), Philipp Graefe (BEST)</a:t>
            </a:r>
            <a:endParaRPr lang="de-DE" dirty="0"/>
          </a:p>
        </p:txBody>
      </p:sp>
      <p:pic>
        <p:nvPicPr>
          <p:cNvPr id="4" name="Grafik 3" descr="Ein Bild, das Flagge, Stern, Blau, Electric Blue (Farbe) enthält.&#10;&#10;Automatisch generierte Beschreibung">
            <a:extLst>
              <a:ext uri="{FF2B5EF4-FFF2-40B4-BE49-F238E27FC236}">
                <a16:creationId xmlns:a16="http://schemas.microsoft.com/office/drawing/2014/main" id="{A13F05A0-99F8-9206-A3B8-EC6C7C82E6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3" y="6381375"/>
            <a:ext cx="596472" cy="3956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401D60-DF8B-EB98-F3FD-B3593F214836}"/>
              </a:ext>
            </a:extLst>
          </p:cNvPr>
          <p:cNvSpPr txBox="1"/>
          <p:nvPr/>
        </p:nvSpPr>
        <p:spPr>
          <a:xfrm>
            <a:off x="847855" y="6394539"/>
            <a:ext cx="4707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BioTheRoS Project has received funding from the European Union’s Horizon Europe research and innovation programme under Grant Agreement No. 101122212.</a:t>
            </a:r>
            <a:endParaRPr lang="de-DE" sz="9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5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E03B-8CC3-B08D-7392-E0358B8A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1D4B37-CF88-91D9-C410-FD3F4D7F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7EF93-CC1C-E431-C5A2-49AC601AC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6E85C-D4E5-DB97-79A0-8F98199959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99" y="1720270"/>
            <a:ext cx="9787212" cy="347550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8CF59F6E-AF73-86B0-23BD-604BF2FF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26" y="452068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FPBO to advanced biofuels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75D03-0E34-0086-39B6-975B053C5AA7}"/>
              </a:ext>
            </a:extLst>
          </p:cNvPr>
          <p:cNvSpPr txBox="1"/>
          <p:nvPr/>
        </p:nvSpPr>
        <p:spPr>
          <a:xfrm>
            <a:off x="3524239" y="3460299"/>
            <a:ext cx="289109" cy="246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rIns="36000" rtlCol="0" anchor="ctr" anchorCtr="1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SPO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12907-0A90-DDD7-396C-FB5D40F8E9AA}"/>
              </a:ext>
            </a:extLst>
          </p:cNvPr>
          <p:cNvSpPr txBox="1"/>
          <p:nvPr/>
        </p:nvSpPr>
        <p:spPr>
          <a:xfrm>
            <a:off x="5225353" y="3458023"/>
            <a:ext cx="369259" cy="246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rIns="36000" rtlCol="0" anchor="ctr" anchorCtr="1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SDPO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8BBBB-08D3-CB2D-2C7E-511091A34FEF}"/>
              </a:ext>
            </a:extLst>
          </p:cNvPr>
          <p:cNvSpPr txBox="1"/>
          <p:nvPr/>
        </p:nvSpPr>
        <p:spPr>
          <a:xfrm>
            <a:off x="7006617" y="3460299"/>
            <a:ext cx="308345" cy="246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rIns="36000" rtlCol="0" anchor="ctr" anchorCtr="1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HPO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94043-DDBD-52B7-1805-7C77E2BCE676}"/>
              </a:ext>
            </a:extLst>
          </p:cNvPr>
          <p:cNvSpPr txBox="1"/>
          <p:nvPr/>
        </p:nvSpPr>
        <p:spPr>
          <a:xfrm>
            <a:off x="2105194" y="5511722"/>
            <a:ext cx="7383848" cy="276999"/>
          </a:xfrm>
          <a:prstGeom prst="rect">
            <a:avLst/>
          </a:prstGeom>
          <a:noFill/>
          <a:ln>
            <a:solidFill>
              <a:srgbClr val="0020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Stabilized Pyrolysis 	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SDPO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Stabilized Deoxygenated Pyrolysis Oil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Hydrotreated Pyrolysis Oil</a:t>
            </a:r>
          </a:p>
        </p:txBody>
      </p:sp>
    </p:spTree>
    <p:extLst>
      <p:ext uri="{BB962C8B-B14F-4D97-AF65-F5344CB8AC3E}">
        <p14:creationId xmlns:p14="http://schemas.microsoft.com/office/powerpoint/2010/main" val="398451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4B9B-D805-672B-2DC2-566EB0708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42DFDD-BD76-4958-48D5-5D9CB62B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5E9DB-09A4-B594-800F-BF551E89F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99B092C6-F6C8-EA5F-A761-11E4970E5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7702" y="1474940"/>
            <a:ext cx="2187858" cy="1640893"/>
          </a:xfrm>
          <a:prstGeom prst="rect">
            <a:avLst/>
          </a:prstGeom>
        </p:spPr>
      </p:pic>
      <p:pic>
        <p:nvPicPr>
          <p:cNvPr id="3" name="Grafik 45">
            <a:extLst>
              <a:ext uri="{FF2B5EF4-FFF2-40B4-BE49-F238E27FC236}">
                <a16:creationId xmlns:a16="http://schemas.microsoft.com/office/drawing/2014/main" id="{BFBAB5B0-D65B-040B-86B4-B3ED6C311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93962" y="1466247"/>
            <a:ext cx="2187853" cy="1640892"/>
          </a:xfrm>
          <a:prstGeom prst="rect">
            <a:avLst/>
          </a:prstGeom>
        </p:spPr>
      </p:pic>
      <p:pic>
        <p:nvPicPr>
          <p:cNvPr id="17" name="Picture 16" descr="Several bottles of liquid&#10;&#10;AI-generated content may be incorrect.">
            <a:extLst>
              <a:ext uri="{FF2B5EF4-FFF2-40B4-BE49-F238E27FC236}">
                <a16:creationId xmlns:a16="http://schemas.microsoft.com/office/drawing/2014/main" id="{C377F4BF-20E3-B34A-1ED9-ABFB2A067E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658" y="1207037"/>
            <a:ext cx="3321612" cy="2187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A3540C-4D5F-B6A7-C2DC-13CB443B3EDD}"/>
              </a:ext>
            </a:extLst>
          </p:cNvPr>
          <p:cNvSpPr txBox="1"/>
          <p:nvPr/>
        </p:nvSpPr>
        <p:spPr>
          <a:xfrm>
            <a:off x="5177777" y="340809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72805B-2158-EB71-7BB7-26C28E9CCBAA}"/>
              </a:ext>
            </a:extLst>
          </p:cNvPr>
          <p:cNvSpPr txBox="1"/>
          <p:nvPr/>
        </p:nvSpPr>
        <p:spPr>
          <a:xfrm>
            <a:off x="5935559" y="3375500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Naphtha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11.9%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5DE77C-5B63-9280-3B11-645CECC7FCDC}"/>
              </a:ext>
            </a:extLst>
          </p:cNvPr>
          <p:cNvSpPr txBox="1"/>
          <p:nvPr/>
        </p:nvSpPr>
        <p:spPr>
          <a:xfrm>
            <a:off x="6722312" y="336390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JET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52.3%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1C90D-DFF2-8848-712B-10E96A76F5A0}"/>
              </a:ext>
            </a:extLst>
          </p:cNvPr>
          <p:cNvSpPr txBox="1"/>
          <p:nvPr/>
        </p:nvSpPr>
        <p:spPr>
          <a:xfrm>
            <a:off x="7353730" y="3363908"/>
            <a:ext cx="71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Marine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34.6%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34140E18-EAE8-BB1E-C796-F36A62D1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62" y="425661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Integration of CC and H2 technologies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BC29A0-28E1-962B-D03A-4275EC8E25CC}"/>
              </a:ext>
            </a:extLst>
          </p:cNvPr>
          <p:cNvSpPr txBox="1"/>
          <p:nvPr/>
        </p:nvSpPr>
        <p:spPr>
          <a:xfrm>
            <a:off x="677334" y="3998590"/>
            <a:ext cx="9156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Both value chains have been successfully demonstrated on pilot scale</a:t>
            </a:r>
          </a:p>
          <a:p>
            <a:pPr marL="0" lvl="1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0"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Both value chains can in theory benefit from CC/H2 technologies: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CO2 can be captured for boosting gasification yields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Hydrogen is needed for the pyrolysis oil upgrading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Etc..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5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5A2CD2E-F3B1-8375-2F6E-0E372671FFA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A2CD2E-F3B1-8375-2F6E-0E372671FF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20B13E8-C4C8-F135-CF39-ECEA226D8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544" y="2404534"/>
            <a:ext cx="8350459" cy="1646302"/>
          </a:xfrm>
        </p:spPr>
        <p:txBody>
          <a:bodyPr vert="horz" rIns="91440"/>
          <a:lstStyle/>
          <a:p>
            <a:r>
              <a:rPr lang="en-US" sz="3600" noProof="0" dirty="0"/>
              <a:t>Overview of technologies for CC(U)S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A8626CB9-1816-E4EB-B21C-F82EA09D9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Doris Matschegg, BEST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F44F6F-5FF8-619E-D444-EB675F34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330E6F-F983-23A4-9CE0-C088DBE4A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err="1"/>
              <a:t>BioTheRoS</a:t>
            </a:r>
            <a:r>
              <a:rPr lang="en-US" noProof="0" dirty="0"/>
              <a:t> Online Webinar 12th May 2026</a:t>
            </a:r>
          </a:p>
        </p:txBody>
      </p:sp>
    </p:spTree>
    <p:extLst>
      <p:ext uri="{BB962C8B-B14F-4D97-AF65-F5344CB8AC3E}">
        <p14:creationId xmlns:p14="http://schemas.microsoft.com/office/powerpoint/2010/main" val="268318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CD4FB43-7768-C095-864D-7633E5A4BD8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D4FB43-7768-C095-864D-7633E5A4B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69D09D-AC3E-C106-3CE7-FB4749B6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noProof="0" dirty="0"/>
              <a:t>Carbon Capture Utilization and Storage</a:t>
            </a:r>
            <a:br>
              <a:rPr lang="en-US" noProof="0" dirty="0"/>
            </a:br>
            <a:r>
              <a:rPr lang="en-US" noProof="0" dirty="0"/>
              <a:t>CC(U)S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872E7-99CE-D1CE-9DD0-95EE3830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824050" cy="3880773"/>
          </a:xfrm>
        </p:spPr>
        <p:txBody>
          <a:bodyPr>
            <a:normAutofit/>
          </a:bodyPr>
          <a:lstStyle/>
          <a:p>
            <a:r>
              <a:rPr lang="en-US" noProof="0" dirty="0"/>
              <a:t>Carbon capture (utilization</a:t>
            </a:r>
            <a:r>
              <a:rPr lang="en-US" dirty="0"/>
              <a:t>) and storage </a:t>
            </a:r>
            <a:r>
              <a:rPr lang="en-US" noProof="0" dirty="0"/>
              <a:t>involves the capture, transport, (utilization) or long-term storage of CO</a:t>
            </a:r>
            <a:r>
              <a:rPr lang="en-US" baseline="-25000" noProof="0" dirty="0"/>
              <a:t>2</a:t>
            </a:r>
            <a:r>
              <a:rPr lang="en-US" noProof="0" dirty="0"/>
              <a:t> from industrial processes.</a:t>
            </a:r>
          </a:p>
          <a:p>
            <a:pPr lvl="1"/>
            <a:r>
              <a:rPr lang="en-US" noProof="0" dirty="0"/>
              <a:t>Since plants absorb CO</a:t>
            </a:r>
            <a:r>
              <a:rPr lang="en-US" baseline="-25000" noProof="0" dirty="0"/>
              <a:t>2</a:t>
            </a:r>
            <a:r>
              <a:rPr lang="en-US" noProof="0" dirty="0"/>
              <a:t> as they grow, this is one way to remove CO</a:t>
            </a:r>
            <a:r>
              <a:rPr lang="en-US" baseline="-25000" noProof="0" dirty="0"/>
              <a:t>2</a:t>
            </a:r>
            <a:r>
              <a:rPr lang="en-US" noProof="0" dirty="0"/>
              <a:t> from the atmosphere when capturing from bioenergy technologies.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BioTheRoS</a:t>
            </a:r>
            <a:r>
              <a:rPr lang="en-US" dirty="0"/>
              <a:t> project scope includes:</a:t>
            </a:r>
          </a:p>
          <a:p>
            <a:pPr lvl="1"/>
            <a:r>
              <a:rPr lang="en-US" dirty="0"/>
              <a:t>technologies to capture CO</a:t>
            </a:r>
            <a:r>
              <a:rPr lang="en-US" baseline="-25000" dirty="0"/>
              <a:t>2</a:t>
            </a:r>
            <a:r>
              <a:rPr lang="en-US" dirty="0"/>
              <a:t> from point sources,</a:t>
            </a:r>
          </a:p>
          <a:p>
            <a:pPr lvl="1"/>
            <a:r>
              <a:rPr lang="en-US" dirty="0"/>
              <a:t>relevant for the combination with biomass gasification or pyrolysis.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excludes DACC and pre-combustion technologies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C2064-CE7C-924A-66C9-46D05B26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E9F1B0-4475-62C6-B346-AD0A2A92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err="1"/>
              <a:t>BioTheRoS</a:t>
            </a:r>
            <a:r>
              <a:rPr lang="en-US" noProof="0" dirty="0"/>
              <a:t> Online Webinar 12th May 2026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7B5F5A-FB09-FD89-C2EC-2B89EB5515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232" y="1660838"/>
            <a:ext cx="4616434" cy="353632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6B62589-33A6-97F2-11A3-B23D6309DFC6}"/>
              </a:ext>
            </a:extLst>
          </p:cNvPr>
          <p:cNvSpPr txBox="1"/>
          <p:nvPr/>
        </p:nvSpPr>
        <p:spPr>
          <a:xfrm>
            <a:off x="6898232" y="5197161"/>
            <a:ext cx="461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Schematic illustration of BECCS, BECCU, CCS, CCUS, DACCU and DACCS. </a:t>
            </a:r>
            <a:br>
              <a:rPr lang="en-US" sz="900" dirty="0"/>
            </a:br>
            <a:r>
              <a:rPr lang="en-US" sz="900" dirty="0"/>
              <a:t>Source: Austrian Biomass Association </a:t>
            </a:r>
          </a:p>
        </p:txBody>
      </p:sp>
    </p:spTree>
    <p:extLst>
      <p:ext uri="{BB962C8B-B14F-4D97-AF65-F5344CB8AC3E}">
        <p14:creationId xmlns:p14="http://schemas.microsoft.com/office/powerpoint/2010/main" val="86159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42BC67C-E986-9F94-F36F-F8B88EF8E6F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2BC67C-E986-9F94-F36F-F8B88EF8E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EAE35CB-0285-EF19-A43C-3602F754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noProof="0" dirty="0" err="1"/>
              <a:t>BioTheRoS</a:t>
            </a:r>
            <a:r>
              <a:rPr lang="en-US" noProof="0" dirty="0"/>
              <a:t> - CC(US) technology overview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4C9DD0-E21F-A9D8-180D-C7A7E5ED9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noProof="0" dirty="0"/>
              <a:t>Post combustion technologies</a:t>
            </a:r>
          </a:p>
          <a:p>
            <a:pPr lvl="0"/>
            <a:r>
              <a:rPr lang="en-US" noProof="0" dirty="0"/>
              <a:t>Membrane technologies </a:t>
            </a:r>
          </a:p>
          <a:p>
            <a:pPr lvl="0"/>
            <a:r>
              <a:rPr lang="en-US" noProof="0" dirty="0"/>
              <a:t>Cryogenics </a:t>
            </a:r>
          </a:p>
          <a:p>
            <a:pPr lvl="0"/>
            <a:r>
              <a:rPr lang="en-US" noProof="0" dirty="0"/>
              <a:t>Solid adsorption</a:t>
            </a:r>
          </a:p>
          <a:p>
            <a:pPr lvl="0"/>
            <a:r>
              <a:rPr lang="en-US" noProof="0" dirty="0"/>
              <a:t>Solvent-based absorption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noProof="0" dirty="0"/>
              <a:t>Oxy-fuel combustion technologies</a:t>
            </a:r>
          </a:p>
          <a:p>
            <a:pPr lvl="0"/>
            <a:r>
              <a:rPr lang="en-US" noProof="0" dirty="0"/>
              <a:t>Chemical looping with in-situ conversion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8FBE5C-A0F4-91D1-A900-EC02A8BF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D141C7-09A7-40E6-05D9-1FB68CBF4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err="1"/>
              <a:t>BioTheRoS</a:t>
            </a:r>
            <a:r>
              <a:rPr lang="en-US" noProof="0" dirty="0"/>
              <a:t> Online Webinar 12th May 2026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AB7E8BA-4924-CE2E-0D64-D4C776471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701334"/>
              </p:ext>
            </p:extLst>
          </p:nvPr>
        </p:nvGraphicFramePr>
        <p:xfrm>
          <a:off x="4284640" y="1399032"/>
          <a:ext cx="7797292" cy="519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1730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C1A07BC-799C-0113-B62F-FD9713BBD54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1A07BC-799C-0113-B62F-FD9713BBD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5E17901-6EA9-3DE4-E846-BA73A362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noProof="0" dirty="0"/>
              <a:t>Membrane separation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3140D-41FE-F7DA-437E-F48D08F9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Membranes separate CO</a:t>
            </a:r>
            <a:r>
              <a:rPr lang="en-US" baseline="-25000" dirty="0"/>
              <a:t>2</a:t>
            </a:r>
            <a:r>
              <a:rPr lang="en-US" dirty="0"/>
              <a:t> from exhaust emissions by utilizing the partial pressure difference. </a:t>
            </a:r>
          </a:p>
          <a:p>
            <a:r>
              <a:rPr lang="en-US" dirty="0"/>
              <a:t>These membranes are selected on two key properties: </a:t>
            </a:r>
          </a:p>
          <a:p>
            <a:pPr lvl="1"/>
            <a:r>
              <a:rPr lang="en-US" dirty="0"/>
              <a:t>high selectivity (for a pure product)</a:t>
            </a:r>
          </a:p>
          <a:p>
            <a:pPr lvl="1"/>
            <a:r>
              <a:rPr lang="en-US" dirty="0"/>
              <a:t>high permeability (to accommodate the high flow rate of industrial flue gas) </a:t>
            </a:r>
          </a:p>
          <a:p>
            <a:r>
              <a:rPr lang="en-US" dirty="0"/>
              <a:t>Membranes can be made from organic material, inorganic material or a hybrid of both.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84D140-952E-28B5-99EF-076D114A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7999F-CFEC-F98B-2EE3-69C150FB2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err="1"/>
              <a:t>BioTheRoS</a:t>
            </a:r>
            <a:r>
              <a:rPr lang="en-US" noProof="0" dirty="0"/>
              <a:t> Online Webinar 12th May 2026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3BBC5-63C8-AB6F-2DFE-A7BE206A2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002" y="411729"/>
            <a:ext cx="2438740" cy="29912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FE757CC-C524-3D82-C460-0AA787E89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028" y="3402996"/>
            <a:ext cx="2238687" cy="27626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259E8FA-F90D-7131-FF88-16826554AB10}"/>
              </a:ext>
            </a:extLst>
          </p:cNvPr>
          <p:cNvSpPr txBox="1"/>
          <p:nvPr/>
        </p:nvSpPr>
        <p:spPr>
          <a:xfrm>
            <a:off x="9311326" y="3712982"/>
            <a:ext cx="2871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https://bioenergyeurope.org/wp-content/uploads/2025/06/BECCS-Report_final.pdf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87BF3D4E-4BA3-DA40-37AB-7D72DF0734F4}"/>
              </a:ext>
            </a:extLst>
          </p:cNvPr>
          <p:cNvGraphicFramePr>
            <a:graphicFrameLocks noGrp="1"/>
          </p:cNvGraphicFramePr>
          <p:nvPr/>
        </p:nvGraphicFramePr>
        <p:xfrm>
          <a:off x="911668" y="4568766"/>
          <a:ext cx="812800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766504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0418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3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energy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Fouling effect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Simple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Performance affected by operating conditions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2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85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E79E145-6765-F80C-2E21-2F13128C59E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9E145-6765-F80C-2E21-2F13128C5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FC6882F-87D4-0795-BB71-4481810A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Cryogenics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29B5B0-0BB5-A488-BD86-5176F4ACE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Cryogenics uses the differences in physical properties to separate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Boiling point in cryogenic distillation </a:t>
            </a:r>
          </a:p>
          <a:p>
            <a:pPr lvl="1"/>
            <a:r>
              <a:rPr lang="en-US" dirty="0"/>
              <a:t>Desublimation properties in vapor-solid separation.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73FEAB-7551-384C-CEEA-F68D1064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BBC86-1E91-AABC-7A95-69A4C7C57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4DFA38-96D7-AE93-3560-3154F6273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379" y="581781"/>
            <a:ext cx="2543530" cy="23815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F105A8-B2C8-F606-DC36-9AFA7C61E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800" y="2963363"/>
            <a:ext cx="2238687" cy="27626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C9C9CC5-CBFD-0317-9C1E-658CADAD4362}"/>
              </a:ext>
            </a:extLst>
          </p:cNvPr>
          <p:cNvSpPr txBox="1"/>
          <p:nvPr/>
        </p:nvSpPr>
        <p:spPr>
          <a:xfrm>
            <a:off x="9320448" y="3295178"/>
            <a:ext cx="2871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https://bioenergyeurope.org/wp-content/uploads/2025/06/BECCS-Report_final.pdf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6F8B56D3-CA4D-A92E-CC2B-380C5FE0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49624"/>
              </p:ext>
            </p:extLst>
          </p:nvPr>
        </p:nvGraphicFramePr>
        <p:xfrm>
          <a:off x="911668" y="3747425"/>
          <a:ext cx="8128000" cy="165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766504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0418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3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Used commercially (for high concentration and pressure gases)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energy demand (cooling)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Results in liquid 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for further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Flow must be free of water (prevent ice formation)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2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D72E525-0FC1-FED8-400F-FCD12D82DC0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72E525-0FC1-FED8-400F-FCD12D82D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AB7D282-C4A9-1089-61FA-79ECFF1F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>
            <a:normAutofit/>
          </a:bodyPr>
          <a:lstStyle/>
          <a:p>
            <a:r>
              <a:rPr lang="en-US" dirty="0"/>
              <a:t>Solvent-based absorption</a:t>
            </a:r>
            <a:br>
              <a:rPr lang="en-US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9B7FF6-95A4-6AC4-889A-0CB0C3AD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844874" cy="3880773"/>
          </a:xfrm>
        </p:spPr>
        <p:txBody>
          <a:bodyPr/>
          <a:lstStyle/>
          <a:p>
            <a:r>
              <a:rPr lang="en-US" dirty="0"/>
              <a:t>Solvent-based or chemical absorption uses a chemical solvent to absorb CO</a:t>
            </a:r>
            <a:r>
              <a:rPr lang="en-US" baseline="-25000" dirty="0"/>
              <a:t>2</a:t>
            </a:r>
            <a:r>
              <a:rPr lang="en-US" dirty="0"/>
              <a:t>. The solvent is regenerated by changing the temperature, which separates CO</a:t>
            </a:r>
            <a:r>
              <a:rPr lang="en-US" baseline="-25000" dirty="0"/>
              <a:t>2</a:t>
            </a:r>
            <a:r>
              <a:rPr lang="en-US" dirty="0"/>
              <a:t> and solvent. </a:t>
            </a:r>
          </a:p>
          <a:p>
            <a:pPr lvl="1"/>
            <a:r>
              <a:rPr lang="en-US" dirty="0"/>
              <a:t>Different chemicals have been tried to achieve the best results, aiming for:</a:t>
            </a:r>
          </a:p>
          <a:p>
            <a:pPr lvl="2"/>
            <a:r>
              <a:rPr lang="en-US" dirty="0"/>
              <a:t>High absorption rate</a:t>
            </a:r>
          </a:p>
          <a:p>
            <a:pPr lvl="2"/>
            <a:r>
              <a:rPr lang="en-US" dirty="0"/>
              <a:t>Large absorption capacity</a:t>
            </a:r>
          </a:p>
          <a:p>
            <a:pPr lvl="2"/>
            <a:r>
              <a:rPr lang="en-US" dirty="0"/>
              <a:t>Low energy requirement for the regeneration of the solvent. 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0A17F4-DF22-B790-6410-3C94E28E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7A45C7-159F-DA32-413F-C524E067D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0C048E-C08F-14CF-32A0-4200CDEBB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54" y="165179"/>
            <a:ext cx="2829320" cy="37629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53D592-576E-7F2D-A876-0BE5F70CF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270" y="3928079"/>
            <a:ext cx="2238687" cy="27626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380AC99-A4C7-D0CD-C8C6-7B09FABBE436}"/>
              </a:ext>
            </a:extLst>
          </p:cNvPr>
          <p:cNvSpPr txBox="1"/>
          <p:nvPr/>
        </p:nvSpPr>
        <p:spPr>
          <a:xfrm>
            <a:off x="9064416" y="4246870"/>
            <a:ext cx="2871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https://bioenergyeurope.org/wp-content/uploads/2025/06/BECCS-Report_final.pdf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B73FF1BF-F8BC-B040-F5E4-8B712499A6CC}"/>
              </a:ext>
            </a:extLst>
          </p:cNvPr>
          <p:cNvGraphicFramePr>
            <a:graphicFrameLocks noGrp="1"/>
          </p:cNvGraphicFramePr>
          <p:nvPr/>
        </p:nvGraphicFramePr>
        <p:xfrm>
          <a:off x="911668" y="4568766"/>
          <a:ext cx="8128000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766504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0418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3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Applied worldwide in large scale (MEA – TRL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equipment corrosion rate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solvents are being investigated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energy consumption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2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Environmental impacts due to solvent emissions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2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2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07ABFD3-ADAF-67C7-4DBC-9ADFA0A7292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7ABFD3-ADAF-67C7-4DBC-9ADFA0A72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1B6C739-9D27-3002-9CF6-6BC1884D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Solid adsorption (PSA/TSA)</a:t>
            </a:r>
            <a:br>
              <a:rPr lang="en-US" dirty="0"/>
            </a:br>
            <a:r>
              <a:rPr lang="en-US" dirty="0"/>
              <a:t>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1E54E-55EE-F8BF-75E0-0625AD7B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656154" cy="3880773"/>
          </a:xfrm>
        </p:spPr>
        <p:txBody>
          <a:bodyPr>
            <a:normAutofit/>
          </a:bodyPr>
          <a:lstStyle/>
          <a:p>
            <a:r>
              <a:rPr lang="en-US" dirty="0"/>
              <a:t>Solid adsorption works by adsorbing CO</a:t>
            </a:r>
            <a:r>
              <a:rPr lang="en-US" baseline="-25000" dirty="0"/>
              <a:t>2</a:t>
            </a:r>
            <a:r>
              <a:rPr lang="en-US" dirty="0"/>
              <a:t> as a thin film on a solid material (e.g., zeolites, activated carbon). </a:t>
            </a:r>
          </a:p>
          <a:p>
            <a:pPr lvl="1"/>
            <a:r>
              <a:rPr lang="en-US" dirty="0"/>
              <a:t>Adsorbent selection according to volume of CO</a:t>
            </a:r>
            <a:r>
              <a:rPr lang="en-US" baseline="-25000" dirty="0"/>
              <a:t>2</a:t>
            </a:r>
            <a:r>
              <a:rPr lang="en-US" dirty="0"/>
              <a:t>, kinetics, pore size, structure, …</a:t>
            </a:r>
            <a:endParaRPr lang="de-AT" dirty="0"/>
          </a:p>
          <a:p>
            <a:r>
              <a:rPr lang="en-US" dirty="0"/>
              <a:t>By changing the pressure (PSA) or temperature (TSA) the adsorbed CO</a:t>
            </a:r>
            <a:r>
              <a:rPr lang="en-US" baseline="-25000" dirty="0"/>
              <a:t>2  </a:t>
            </a:r>
            <a:r>
              <a:rPr lang="en-US" dirty="0"/>
              <a:t>is released/desorbed.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173B96-BF7B-15D3-5933-C2AEF985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93A47-7BAE-A0E3-0509-A85B39C6B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4446DE-9F63-0C18-45FA-80601170C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559" y="232710"/>
            <a:ext cx="4335720" cy="41172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8A30EF-8B76-2AAC-ABFD-1128E97F4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612" y="3544740"/>
            <a:ext cx="2238687" cy="27626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6DE7CF7-D62C-FD4A-AD8E-85F9B58422F2}"/>
              </a:ext>
            </a:extLst>
          </p:cNvPr>
          <p:cNvSpPr txBox="1"/>
          <p:nvPr/>
        </p:nvSpPr>
        <p:spPr>
          <a:xfrm>
            <a:off x="7585337" y="4315798"/>
            <a:ext cx="48182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https://bioenergyeurope.org/wp-content/uploads/2025/06/BECCS-Report_final.pdf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507F6F2-92D9-C3A8-B6B6-E0D77966C3AC}"/>
              </a:ext>
            </a:extLst>
          </p:cNvPr>
          <p:cNvGraphicFramePr>
            <a:graphicFrameLocks noGrp="1"/>
          </p:cNvGraphicFramePr>
          <p:nvPr/>
        </p:nvGraphicFramePr>
        <p:xfrm>
          <a:off x="911668" y="4568766"/>
          <a:ext cx="8128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766504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0418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3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High adsorption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selectivity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Reversible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Periodic regeneration required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2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6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E975674-1C99-B16E-5656-86EAFAD8048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975674-1C99-B16E-5656-86EAFAD80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A378533-C674-1BBE-6596-F001AD5C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>
            <a:normAutofit fontScale="90000"/>
          </a:bodyPr>
          <a:lstStyle/>
          <a:p>
            <a:r>
              <a:rPr lang="en-US" dirty="0"/>
              <a:t>Chemical looping with in-situ conversion (CL-ICCC)</a:t>
            </a:r>
            <a:br>
              <a:rPr lang="en-US" dirty="0"/>
            </a:br>
            <a:r>
              <a:rPr lang="en-US" i="1" dirty="0"/>
              <a:t>Specific adsorption process</a:t>
            </a:r>
            <a:br>
              <a:rPr lang="en-US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DE31A6-F1A6-D74E-476B-9C4E3C41A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Oxy-fuel combustion: An air separator unit separates nitrogen from oxygen prior to combustion – fuel is combusted in an oxygen environment, instead of air. 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adsorbed at an active site of a bifunctional material and is then spilled over to the catalytic site of the bifunctional material, where it reacts with a reduction agent into valuable products such as syngas. 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896DCB-87BD-28D0-A1BB-FCFA6F91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D4FEE-9CBD-392F-78B1-01C6187BA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en-US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66F2E1D-5235-24FB-EC06-38B91B04D319}"/>
              </a:ext>
            </a:extLst>
          </p:cNvPr>
          <p:cNvGraphicFramePr>
            <a:graphicFrameLocks noGrp="1"/>
          </p:cNvGraphicFramePr>
          <p:nvPr/>
        </p:nvGraphicFramePr>
        <p:xfrm>
          <a:off x="984820" y="4058573"/>
          <a:ext cx="812800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766504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0418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3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Potential to be efficient and comparably low-cost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development (low TRL)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Combines 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capture and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retrofitting potential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2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1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785D622B-EDCD-4A7B-BA6F-F148335AD85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108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BE1E3CC-E657-4685-20FD-7289DB52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B2D5BA-B5EF-2D3C-37E9-BF1CC88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CE2475-9EA5-ADB8-DEB5-C6444DA42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1B3DB70-52E2-90E8-8F95-54628D4D2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2C7575C-26C4-7402-71A2-5BDC4014B80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238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CD76AB50-65E0-FBD5-9CAC-F2499C76C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rIns="91440"/>
          <a:lstStyle/>
          <a:p>
            <a:r>
              <a:rPr lang="de-AT" sz="3600" dirty="0" err="1"/>
              <a:t>Overview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technologies</a:t>
            </a:r>
            <a:r>
              <a:rPr lang="de-AT" sz="3600" dirty="0"/>
              <a:t> </a:t>
            </a:r>
            <a:r>
              <a:rPr lang="de-AT" sz="3600" dirty="0" err="1"/>
              <a:t>for</a:t>
            </a:r>
            <a:r>
              <a:rPr lang="de-AT" sz="3600" dirty="0"/>
              <a:t> </a:t>
            </a:r>
            <a:r>
              <a:rPr lang="de-AT" sz="3600" dirty="0" err="1"/>
              <a:t>renewable</a:t>
            </a:r>
            <a:r>
              <a:rPr lang="de-AT" sz="3600" dirty="0"/>
              <a:t> hydrogen </a:t>
            </a:r>
            <a:r>
              <a:rPr lang="de-AT" sz="3600" dirty="0" err="1"/>
              <a:t>production</a:t>
            </a:r>
            <a:endParaRPr lang="de-AT" sz="360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DD52FF46-C096-9772-6FC1-5F985F425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Patrick Reumerman, BTG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F5459B-E0DC-0919-ED62-7A917C65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0E7BAE-7876-3F0A-2037-30F1E59AA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30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7AA695-A363-7659-6DBD-5A9FA4C7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31269F-B27A-A697-0F93-80C8E9A09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24EA0-03E5-7364-996D-B45755A3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97103"/>
            <a:ext cx="5207531" cy="300584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CC9346A-CEA2-1BD3-7C88-6699BB7C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62" y="425661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Significance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525D6-D92C-DEEE-2317-E8460EFB2690}"/>
              </a:ext>
            </a:extLst>
          </p:cNvPr>
          <p:cNvSpPr txBox="1"/>
          <p:nvPr/>
        </p:nvSpPr>
        <p:spPr>
          <a:xfrm>
            <a:off x="555863" y="1397675"/>
            <a:ext cx="53877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Both the Gasification and the Pyrolysis value chains can benefit from integration of H2 technologies</a:t>
            </a:r>
          </a:p>
          <a:p>
            <a:pPr marL="0" lvl="1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0"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Gasification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H2 can be necessary to obtain the right H2:CO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H2 is an important component in the syngas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Pyrolysis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About 5% (wt basis) of hydrogen is needed for upgrading of pyrolysis oil to transport fuels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8ECDC-6088-1F7B-7830-2AACE9F21387}"/>
              </a:ext>
            </a:extLst>
          </p:cNvPr>
          <p:cNvSpPr txBox="1"/>
          <p:nvPr/>
        </p:nvSpPr>
        <p:spPr>
          <a:xfrm>
            <a:off x="555863" y="4721661"/>
            <a:ext cx="9473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Boundary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Hydrogen production should be sustainable (low CO2eq emissions) because of REDII/III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Technologies should be appropriate to the typical scales of gasification and pyrolysis </a:t>
            </a:r>
          </a:p>
        </p:txBody>
      </p:sp>
    </p:spTree>
    <p:extLst>
      <p:ext uri="{BB962C8B-B14F-4D97-AF65-F5344CB8AC3E}">
        <p14:creationId xmlns:p14="http://schemas.microsoft.com/office/powerpoint/2010/main" val="170621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BF75-C0F4-FF55-092F-C63B94686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794181-3F9A-2BE4-6F6C-23CF9341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4F26-A546-C30C-F5DB-A7CFB7434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40E49B9-9572-E86B-2499-D26B74905C39}"/>
              </a:ext>
            </a:extLst>
          </p:cNvPr>
          <p:cNvSpPr txBox="1">
            <a:spLocks/>
          </p:cNvSpPr>
          <p:nvPr/>
        </p:nvSpPr>
        <p:spPr>
          <a:xfrm>
            <a:off x="555862" y="425661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F62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H2 production technologies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05ED4-5A90-1D88-3786-98C752C3B6BC}"/>
              </a:ext>
            </a:extLst>
          </p:cNvPr>
          <p:cNvSpPr txBox="1"/>
          <p:nvPr/>
        </p:nvSpPr>
        <p:spPr>
          <a:xfrm>
            <a:off x="555863" y="1311968"/>
            <a:ext cx="1089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Rapid development expected from 0.05 Mtonne/year (2024) in Europe to 14 Mtonne/y (2030) and 55 Mtonne/y (2050)</a:t>
            </a:r>
          </a:p>
          <a:p>
            <a:endParaRPr lang="nl-NL" dirty="0">
              <a:latin typeface="Aptos" panose="020B0004020202020204" pitchFamily="34" charset="0"/>
            </a:endParaRPr>
          </a:p>
          <a:p>
            <a:r>
              <a:rPr lang="nl-NL" dirty="0">
                <a:latin typeface="Aptos" panose="020B0004020202020204" pitchFamily="34" charset="0"/>
              </a:rPr>
              <a:t>Typical technologies: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Most common (85%) of global sustainable production is SMR (Steam Methane Reforming) of Natural Gas in combination with Carbon Capture.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DBCBEB-882F-7CC1-E7C9-6C08D3CC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40" y="3144657"/>
            <a:ext cx="6201025" cy="2874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E0A7CD-144D-10A2-C5C2-7CE88D7D3621}"/>
              </a:ext>
            </a:extLst>
          </p:cNvPr>
          <p:cNvSpPr txBox="1"/>
          <p:nvPr/>
        </p:nvSpPr>
        <p:spPr>
          <a:xfrm>
            <a:off x="593117" y="3234803"/>
            <a:ext cx="4959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“Green hydrogen” can also be produced from  Biowaste – though scalabilty is an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Electrolysis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Low temperature electrolysis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High temperature electrolysis</a:t>
            </a:r>
          </a:p>
          <a:p>
            <a:endParaRPr lang="nl-NL" dirty="0">
              <a:latin typeface="Aptos" panose="020B0004020202020204" pitchFamily="34" charset="0"/>
            </a:endParaRPr>
          </a:p>
          <a:p>
            <a:endParaRPr lang="nl-NL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8CBD-0229-8AC0-5834-4D47A827B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5B1CFE-E85C-A98D-58BB-28856927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622E78-503C-07CE-59FA-EA5CFE313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B57ACD5-407E-E0B5-2F42-E180C066897A}"/>
              </a:ext>
            </a:extLst>
          </p:cNvPr>
          <p:cNvSpPr txBox="1">
            <a:spLocks/>
          </p:cNvSpPr>
          <p:nvPr/>
        </p:nvSpPr>
        <p:spPr>
          <a:xfrm>
            <a:off x="555862" y="425661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F62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Low temperature electrolysis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0C1B7-5CF5-C7FE-D76D-EE574C0E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434" y="1397675"/>
            <a:ext cx="3785280" cy="3188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BE018D-693A-4E57-ADA8-694E65AC66D6}"/>
              </a:ext>
            </a:extLst>
          </p:cNvPr>
          <p:cNvSpPr txBox="1"/>
          <p:nvPr/>
        </p:nvSpPr>
        <p:spPr>
          <a:xfrm>
            <a:off x="555862" y="1397675"/>
            <a:ext cx="76056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Based on the principle of splitting water into hydrogen and oxygen via electricity</a:t>
            </a: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Fully commercial (TRL 9), and being scaled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Several types, based on the way the ions are separated: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PEM (Membrane- separated H+)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AME (Membrane- separated OH-)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AWE (Electrolyte and porous diafragm)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Energetic efficiency is ca 60% - 65%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610D3-949C-BEBF-0D14-A091DC6DFB1C}"/>
              </a:ext>
            </a:extLst>
          </p:cNvPr>
          <p:cNvSpPr txBox="1"/>
          <p:nvPr/>
        </p:nvSpPr>
        <p:spPr>
          <a:xfrm>
            <a:off x="555862" y="4461197"/>
            <a:ext cx="97846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Key aspects: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Water use and purity is an 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Can be switched on and off easily 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 direct coupling with renewable electricity production 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AB745-8A59-E6AE-A7F3-F12202F9F4D3}"/>
              </a:ext>
            </a:extLst>
          </p:cNvPr>
          <p:cNvSpPr txBox="1"/>
          <p:nvPr/>
        </p:nvSpPr>
        <p:spPr>
          <a:xfrm>
            <a:off x="7966434" y="4586177"/>
            <a:ext cx="16166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Alkaline cell (AWE)</a:t>
            </a:r>
          </a:p>
        </p:txBody>
      </p:sp>
    </p:spTree>
    <p:extLst>
      <p:ext uri="{BB962C8B-B14F-4D97-AF65-F5344CB8AC3E}">
        <p14:creationId xmlns:p14="http://schemas.microsoft.com/office/powerpoint/2010/main" val="29176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0C598-D300-639B-662C-96F01594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9241F-C78C-D8DC-DD7A-96328C0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C19A36-048C-DAEA-E94B-4D96F4FDE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C3D78-6362-C759-45CB-850AC175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19" y="1278975"/>
            <a:ext cx="4526922" cy="273564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292970E-8D1E-0D6A-C4AF-606674215653}"/>
              </a:ext>
            </a:extLst>
          </p:cNvPr>
          <p:cNvSpPr txBox="1">
            <a:spLocks/>
          </p:cNvSpPr>
          <p:nvPr/>
        </p:nvSpPr>
        <p:spPr>
          <a:xfrm>
            <a:off x="555862" y="425661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F62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High temperature electrolysis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0A034-1BDE-D1DA-5583-2FDEC2680581}"/>
              </a:ext>
            </a:extLst>
          </p:cNvPr>
          <p:cNvSpPr txBox="1"/>
          <p:nvPr/>
        </p:nvSpPr>
        <p:spPr>
          <a:xfrm>
            <a:off x="555862" y="1397675"/>
            <a:ext cx="76056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Based on the principle of splitting water into hydrogen and oxygen using electricity and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Not yet fully commercial (TRL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Carried out in Solid Oxide Electrolysis Cells. Ions migrate throug an electrolyte between 500 °C and 1000°C.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Electrical efficiency is ca 75% - 85% - rest is heat.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2301D-D2E7-18C6-B842-673BFD756433}"/>
              </a:ext>
            </a:extLst>
          </p:cNvPr>
          <p:cNvSpPr txBox="1"/>
          <p:nvPr/>
        </p:nvSpPr>
        <p:spPr>
          <a:xfrm>
            <a:off x="555862" y="3982997"/>
            <a:ext cx="9784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Key aspects: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Water use and purity is an 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Promising if a ‘free’ source of high temperature heat is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Dynamic behaviour is more limited (‘thermal inertia’)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8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3C23-57E3-9563-B58B-7582ABEA5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17D66C-B762-A753-3E08-9FCC21FA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DC3A08-F567-265A-F749-4B88C2729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DA1B332-ACA0-A958-2B64-2DBCC6CC54FA}"/>
              </a:ext>
            </a:extLst>
          </p:cNvPr>
          <p:cNvSpPr txBox="1">
            <a:spLocks/>
          </p:cNvSpPr>
          <p:nvPr/>
        </p:nvSpPr>
        <p:spPr>
          <a:xfrm>
            <a:off x="555862" y="425661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F62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Anaerobic Digestion and SMR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B6C3C-4958-2B6D-1EB3-04761149CFFF}"/>
              </a:ext>
            </a:extLst>
          </p:cNvPr>
          <p:cNvSpPr txBox="1"/>
          <p:nvPr/>
        </p:nvSpPr>
        <p:spPr>
          <a:xfrm>
            <a:off x="555862" y="1022428"/>
            <a:ext cx="70421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Based on the principle of reacting CH4 with water to to CO and hydrogen, using steam and a catalyst at elevated temperatures (700 – 1000°C)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Fully mature, as it is used also for hydrogen production from natural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The AD part – including the CO2 separation from the biogas is also fully mature.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Reasons why it is not implemented more is probably: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Scale (max low-medium scale because of AD limits)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High value of ‘green’ methane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85AC4-015C-485C-4DD4-30E69AE72941}"/>
              </a:ext>
            </a:extLst>
          </p:cNvPr>
          <p:cNvSpPr txBox="1"/>
          <p:nvPr/>
        </p:nvSpPr>
        <p:spPr>
          <a:xfrm>
            <a:off x="555862" y="4564034"/>
            <a:ext cx="97846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Key aspects: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Well-suited for pyrolysis upgrading because of the existence of a wastewater stream.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11B94-9D82-2D0C-A30B-831F008439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421" y="959028"/>
            <a:ext cx="3747717" cy="2469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705325-D98D-B4B7-23F7-889E2294F506}"/>
              </a:ext>
            </a:extLst>
          </p:cNvPr>
          <p:cNvSpPr txBox="1"/>
          <p:nvPr/>
        </p:nvSpPr>
        <p:spPr>
          <a:xfrm>
            <a:off x="7888421" y="3486818"/>
            <a:ext cx="25360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latin typeface="Aptos" panose="020B0004020202020204" pitchFamily="34" charset="0"/>
              </a:rPr>
              <a:t>Air Liquide SMR plant in Anwerpen (B)</a:t>
            </a:r>
          </a:p>
        </p:txBody>
      </p:sp>
    </p:spTree>
    <p:extLst>
      <p:ext uri="{BB962C8B-B14F-4D97-AF65-F5344CB8AC3E}">
        <p14:creationId xmlns:p14="http://schemas.microsoft.com/office/powerpoint/2010/main" val="3755662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491D-5D9C-E0BA-FA94-F6B8F3F1B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F64282-0369-328B-C1B6-847D66E9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53783B-8912-3761-C94E-A0C34CE2C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3FC9D78-9E22-3FB1-5ECE-9D26D22F01A5}"/>
              </a:ext>
            </a:extLst>
          </p:cNvPr>
          <p:cNvSpPr txBox="1">
            <a:spLocks/>
          </p:cNvSpPr>
          <p:nvPr/>
        </p:nvSpPr>
        <p:spPr>
          <a:xfrm>
            <a:off x="555862" y="425661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F62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D8238-FC18-6C0A-A2AE-77A8DCBB55F3}"/>
              </a:ext>
            </a:extLst>
          </p:cNvPr>
          <p:cNvSpPr txBox="1"/>
          <p:nvPr/>
        </p:nvSpPr>
        <p:spPr>
          <a:xfrm>
            <a:off x="555861" y="1022428"/>
            <a:ext cx="45713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Costs for hydrogen production from renewable electricity is highly dependent on geographical location – see the IEA Hydrogen production cost tracker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Because – in Europe – CAPEX is still a significant factor, overall H2 costs are dependent on operating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H2 production using SMR lower, with 3.3 Euro/kg H2, of which the natural gas component is 2.5 Euro/kg H2. This explains the attractiveness of the AD/SMR combination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4DFC1-F113-064F-C85B-95760F97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84" y="1201029"/>
            <a:ext cx="5239778" cy="48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5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C81B-9910-7EAB-8E22-D997B5AD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BDB363-1A47-7C41-3073-AF7A3834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0C68E-48E6-537A-2427-CBDFCA047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296FFF-6B78-55CF-95CC-70C7A760C1A4}"/>
              </a:ext>
            </a:extLst>
          </p:cNvPr>
          <p:cNvSpPr txBox="1">
            <a:spLocks/>
          </p:cNvSpPr>
          <p:nvPr/>
        </p:nvSpPr>
        <p:spPr>
          <a:xfrm>
            <a:off x="555862" y="425661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F62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082D8-222D-7B55-730F-86A59588AEC5}"/>
              </a:ext>
            </a:extLst>
          </p:cNvPr>
          <p:cNvSpPr txBox="1"/>
          <p:nvPr/>
        </p:nvSpPr>
        <p:spPr>
          <a:xfrm>
            <a:off x="555862" y="1343441"/>
            <a:ext cx="90939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Hydrogen production from sustainable sources is limited – but significant scale-up is projected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Low temperature electrolysis remains a dominant technology – but with issues and specific draw-backs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Costs are highly regional, scale- and technology dependent</a:t>
            </a:r>
          </a:p>
        </p:txBody>
      </p:sp>
    </p:spTree>
    <p:extLst>
      <p:ext uri="{BB962C8B-B14F-4D97-AF65-F5344CB8AC3E}">
        <p14:creationId xmlns:p14="http://schemas.microsoft.com/office/powerpoint/2010/main" val="303574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18315CE-EC34-6ECE-A211-7904605836E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9046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2F5CCBE-349E-D4CB-BA9A-44628E684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rIns="91440"/>
          <a:lstStyle/>
          <a:p>
            <a:r>
              <a:rPr lang="de-AT" sz="3600" dirty="0"/>
              <a:t>Linking CC(U)S and hydrogen </a:t>
            </a:r>
            <a:r>
              <a:rPr lang="de-AT" sz="3600" dirty="0" err="1"/>
              <a:t>technologies</a:t>
            </a:r>
            <a:r>
              <a:rPr lang="de-AT" sz="3600" dirty="0"/>
              <a:t> </a:t>
            </a:r>
            <a:r>
              <a:rPr lang="de-AT" sz="3600" dirty="0" err="1"/>
              <a:t>with</a:t>
            </a:r>
            <a:r>
              <a:rPr lang="de-AT" sz="3600" dirty="0"/>
              <a:t> </a:t>
            </a:r>
            <a:r>
              <a:rPr lang="de-AT" sz="3600" dirty="0" err="1"/>
              <a:t>gasification</a:t>
            </a:r>
            <a:endParaRPr lang="de-AT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2AACFE-6ABD-E6DA-A752-2967E219C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Philipp Graefe, BEST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2D3A3-9B29-C54A-C053-BB79B18F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9741AA-CD69-4005-9F1D-D8D7DD73E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40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5DA1D-0FF5-8AC4-AD5F-0BB6D3A95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63B14624-DA2F-E48A-1407-006FBE27B77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1917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44" imgH="344" progId="TCLayout.ActiveDocument.1">
                  <p:embed/>
                </p:oleObj>
              </mc:Choice>
              <mc:Fallback>
                <p:oleObj name="think-cell Folie" r:id="rId10" imgW="344" imgH="34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3B4538-EF97-59FF-5A9F-541E7AC20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feil: nach oben 29">
            <a:extLst>
              <a:ext uri="{FF2B5EF4-FFF2-40B4-BE49-F238E27FC236}">
                <a16:creationId xmlns:a16="http://schemas.microsoft.com/office/drawing/2014/main" id="{A7766635-21F8-2672-96AE-33C9FA442FE5}"/>
              </a:ext>
            </a:extLst>
          </p:cNvPr>
          <p:cNvSpPr/>
          <p:nvPr/>
        </p:nvSpPr>
        <p:spPr>
          <a:xfrm rot="5400000">
            <a:off x="4147826" y="2691511"/>
            <a:ext cx="288000" cy="3316246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2" name="Grafik 81" descr="Ölfass Silhouette">
            <a:extLst>
              <a:ext uri="{FF2B5EF4-FFF2-40B4-BE49-F238E27FC236}">
                <a16:creationId xmlns:a16="http://schemas.microsoft.com/office/drawing/2014/main" id="{C2364667-D460-19E8-7678-5965B4DF54E2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09254" y="5826226"/>
            <a:ext cx="914400" cy="914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A45E8B-6611-D5D3-5F53-54BB37D4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29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D4EAF-5A6A-F434-FB32-7666B64C9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4556F3-F720-9569-7284-1B7169A233F7}"/>
              </a:ext>
            </a:extLst>
          </p:cNvPr>
          <p:cNvSpPr/>
          <p:nvPr/>
        </p:nvSpPr>
        <p:spPr>
          <a:xfrm>
            <a:off x="2814494" y="3681355"/>
            <a:ext cx="115318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Combustion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CEC1030-ED4A-494D-3FD0-224FF452210B}"/>
              </a:ext>
            </a:extLst>
          </p:cNvPr>
          <p:cNvSpPr/>
          <p:nvPr/>
        </p:nvSpPr>
        <p:spPr>
          <a:xfrm>
            <a:off x="1610907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Gasifi-cation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5" name="Pfeil: nach oben gekrümmt 14">
            <a:extLst>
              <a:ext uri="{FF2B5EF4-FFF2-40B4-BE49-F238E27FC236}">
                <a16:creationId xmlns:a16="http://schemas.microsoft.com/office/drawing/2014/main" id="{000A0939-AEE4-28A8-7C29-C6B8D9261412}"/>
              </a:ext>
            </a:extLst>
          </p:cNvPr>
          <p:cNvSpPr/>
          <p:nvPr/>
        </p:nvSpPr>
        <p:spPr>
          <a:xfrm>
            <a:off x="2349195" y="4869501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B3FD7A7D-E1FA-0D4A-9863-815256AABC67}"/>
              </a:ext>
            </a:extLst>
          </p:cNvPr>
          <p:cNvSpPr/>
          <p:nvPr/>
        </p:nvSpPr>
        <p:spPr>
          <a:xfrm rot="10800000">
            <a:off x="2349195" y="3455702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B3ADD892-C623-068C-E77D-7B99F77D8FD1}"/>
              </a:ext>
            </a:extLst>
          </p:cNvPr>
          <p:cNvSpPr/>
          <p:nvPr/>
        </p:nvSpPr>
        <p:spPr>
          <a:xfrm>
            <a:off x="2035057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C5CD2677-EFB1-FC97-59B2-9FD770126525}"/>
              </a:ext>
            </a:extLst>
          </p:cNvPr>
          <p:cNvSpPr/>
          <p:nvPr/>
        </p:nvSpPr>
        <p:spPr>
          <a:xfrm>
            <a:off x="3303840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Wolke 18">
            <a:extLst>
              <a:ext uri="{FF2B5EF4-FFF2-40B4-BE49-F238E27FC236}">
                <a16:creationId xmlns:a16="http://schemas.microsoft.com/office/drawing/2014/main" id="{EF970AED-DCE5-D156-7074-44F63AC37F25}"/>
              </a:ext>
            </a:extLst>
          </p:cNvPr>
          <p:cNvSpPr/>
          <p:nvPr/>
        </p:nvSpPr>
        <p:spPr>
          <a:xfrm>
            <a:off x="2956748" y="5647439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Air</a:t>
            </a:r>
          </a:p>
        </p:txBody>
      </p:sp>
      <p:sp>
        <p:nvSpPr>
          <p:cNvPr id="20" name="Träne 19">
            <a:extLst>
              <a:ext uri="{FF2B5EF4-FFF2-40B4-BE49-F238E27FC236}">
                <a16:creationId xmlns:a16="http://schemas.microsoft.com/office/drawing/2014/main" id="{9A72014A-77C6-0720-B4B8-462559CB63D1}"/>
              </a:ext>
            </a:extLst>
          </p:cNvPr>
          <p:cNvSpPr/>
          <p:nvPr/>
        </p:nvSpPr>
        <p:spPr>
          <a:xfrm rot="20798351">
            <a:off x="1930804" y="5693159"/>
            <a:ext cx="383002" cy="362938"/>
          </a:xfrm>
          <a:prstGeom prst="teardrop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200" dirty="0"/>
              <a:t>H</a:t>
            </a:r>
            <a:r>
              <a:rPr lang="de-AT" sz="1200" baseline="-25000" dirty="0"/>
              <a:t>2</a:t>
            </a:r>
            <a:r>
              <a:rPr lang="de-AT" sz="1200" dirty="0"/>
              <a:t>O</a:t>
            </a: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246EFAE6-3259-E275-C87C-9616B1B1D7EC}"/>
              </a:ext>
            </a:extLst>
          </p:cNvPr>
          <p:cNvSpPr/>
          <p:nvPr/>
        </p:nvSpPr>
        <p:spPr>
          <a:xfrm rot="5400000">
            <a:off x="1160860" y="4045717"/>
            <a:ext cx="288000" cy="607834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Pfeil: nach oben 22">
            <a:extLst>
              <a:ext uri="{FF2B5EF4-FFF2-40B4-BE49-F238E27FC236}">
                <a16:creationId xmlns:a16="http://schemas.microsoft.com/office/drawing/2014/main" id="{3DF4A416-130F-E4BC-91A0-2E644D4C4BAB}"/>
              </a:ext>
            </a:extLst>
          </p:cNvPr>
          <p:cNvSpPr/>
          <p:nvPr/>
        </p:nvSpPr>
        <p:spPr>
          <a:xfrm rot="10800000">
            <a:off x="6359298" y="5005563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D9B27CD-1185-C8A1-A5D0-2CD7D4EBF84B}"/>
              </a:ext>
            </a:extLst>
          </p:cNvPr>
          <p:cNvSpPr txBox="1"/>
          <p:nvPr/>
        </p:nvSpPr>
        <p:spPr>
          <a:xfrm>
            <a:off x="5640490" y="5592575"/>
            <a:ext cx="1612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Impurities</a:t>
            </a:r>
            <a:r>
              <a:rPr lang="de-AT" sz="1200" b="1" dirty="0"/>
              <a:t> </a:t>
            </a:r>
            <a:r>
              <a:rPr lang="de-AT" sz="1200" dirty="0"/>
              <a:t>(</a:t>
            </a:r>
            <a:r>
              <a:rPr lang="de-AT" sz="1200" dirty="0" err="1"/>
              <a:t>particles</a:t>
            </a:r>
            <a:r>
              <a:rPr lang="de-AT" sz="1200" dirty="0"/>
              <a:t>, </a:t>
            </a:r>
            <a:r>
              <a:rPr lang="de-AT" sz="1200" dirty="0" err="1"/>
              <a:t>tars</a:t>
            </a:r>
            <a:r>
              <a:rPr lang="de-AT" sz="1200" dirty="0"/>
              <a:t>, </a:t>
            </a:r>
            <a:br>
              <a:rPr lang="de-AT" sz="1200" dirty="0"/>
            </a:br>
            <a:r>
              <a:rPr lang="de-AT" sz="1200" dirty="0"/>
              <a:t>N, S, Cl compounds)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5029A84-8656-84F1-13AD-2DFE05FB7D52}"/>
              </a:ext>
            </a:extLst>
          </p:cNvPr>
          <p:cNvSpPr/>
          <p:nvPr/>
        </p:nvSpPr>
        <p:spPr>
          <a:xfrm>
            <a:off x="7991725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Fischer-Tropsch </a:t>
            </a:r>
            <a:r>
              <a:rPr lang="de-AT" sz="1400" dirty="0" err="1"/>
              <a:t>synthesis</a:t>
            </a:r>
            <a:endParaRPr lang="de-AT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D4F374A-C058-034F-14B7-09E0C0D262EF}"/>
              </a:ext>
            </a:extLst>
          </p:cNvPr>
          <p:cNvSpPr/>
          <p:nvPr/>
        </p:nvSpPr>
        <p:spPr>
          <a:xfrm>
            <a:off x="10162602" y="3692749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Upgrading</a:t>
            </a:r>
          </a:p>
        </p:txBody>
      </p:sp>
      <p:pic>
        <p:nvPicPr>
          <p:cNvPr id="28" name="Grafik 27" descr="Ölfass Silhouette">
            <a:extLst>
              <a:ext uri="{FF2B5EF4-FFF2-40B4-BE49-F238E27FC236}">
                <a16:creationId xmlns:a16="http://schemas.microsoft.com/office/drawing/2014/main" id="{5757B1D6-41FD-68D9-ABAD-9DBDDB6CFD2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3962" y="5417428"/>
            <a:ext cx="914400" cy="914400"/>
          </a:xfrm>
          <a:prstGeom prst="rect">
            <a:avLst/>
          </a:prstGeom>
        </p:spPr>
      </p:pic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62D03396-6982-45CF-8D90-3832D8A6878D}"/>
              </a:ext>
            </a:extLst>
          </p:cNvPr>
          <p:cNvSpPr/>
          <p:nvPr/>
        </p:nvSpPr>
        <p:spPr>
          <a:xfrm rot="5400000">
            <a:off x="7351569" y="3856269"/>
            <a:ext cx="288000" cy="98673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Pfeil: nach oben 31">
            <a:extLst>
              <a:ext uri="{FF2B5EF4-FFF2-40B4-BE49-F238E27FC236}">
                <a16:creationId xmlns:a16="http://schemas.microsoft.com/office/drawing/2014/main" id="{57B2C836-CE02-FECA-B83B-B7BDC3ED6B23}"/>
              </a:ext>
            </a:extLst>
          </p:cNvPr>
          <p:cNvSpPr/>
          <p:nvPr/>
        </p:nvSpPr>
        <p:spPr>
          <a:xfrm rot="5400000">
            <a:off x="9444561" y="3775594"/>
            <a:ext cx="288000" cy="114808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B007A396-64DC-07CE-FAAE-DA169DE30CFF}"/>
              </a:ext>
            </a:extLst>
          </p:cNvPr>
          <p:cNvSpPr/>
          <p:nvPr/>
        </p:nvSpPr>
        <p:spPr>
          <a:xfrm rot="10800000">
            <a:off x="10582062" y="5023652"/>
            <a:ext cx="183876" cy="470368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AC4FF472-AC08-3D03-D07D-C52258162E1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0730945"/>
              </p:ext>
            </p:extLst>
          </p:nvPr>
        </p:nvGraphicFramePr>
        <p:xfrm>
          <a:off x="3735388" y="4375150"/>
          <a:ext cx="2443162" cy="192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40B9A85-7D55-7DED-B07C-FF2D7BBCDC7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567363" y="5014913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FED4C3-C79A-4A5F-B613-0F64AF7B3C00}" type="datetime'''''''''''''''''''H''''''''''''''2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8E6490D-12DD-F0D8-6C2B-1BADB6AB72FD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41863" y="5934075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8034102-BB51-45FB-BE32-B2626C507585}" type="datetime'''''''C''''''''''''''''''''''''''O''''''''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5814187-57B1-F7F8-FC2E-1A2C55EBABD4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32250" y="5194300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87125F-47F6-4836-83CD-C89E3F4B3651}" type="datetime'''''''C''''''''''''''''''''''''''''O''''''''''''''''''2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A33B3CD-36B3-9DE7-95CE-CAD71926B8C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592638" y="4891088"/>
            <a:ext cx="358775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1E26164-9619-42E2-ADB6-A01264AFE8B4}" type="datetime'''''''''''1''''''''''''''''''''''''''''''0''''''''''''''''%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06E7527-24E0-5501-0DB9-EDAF0CEF6C4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13250" y="4579938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99F138-B257-44F7-A60F-CA28D21F97A1}" type="datetime'''C''''''''''''''''''''''''''''''''''''''''''''''H''4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CH4</a:t>
            </a:fld>
            <a:endParaRPr lang="de-AT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A6EA5DD-0E5F-178B-740C-31FFB9BAB3B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760913" y="4525963"/>
            <a:ext cx="311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E4923F5-D2F4-4276-A0E5-3BDB768DE08F}" type="datetime'''''''''''''''R''''''es''''''''''''''''''''''''''''t'''">
              <a:rPr lang="de-AT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Rest</a:t>
            </a:fld>
            <a:endParaRPr lang="de-AT" sz="1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93079EC9-6FA8-0B11-4AD1-2E6BA57CE65D}"/>
              </a:ext>
            </a:extLst>
          </p:cNvPr>
          <p:cNvSpPr txBox="1"/>
          <p:nvPr/>
        </p:nvSpPr>
        <p:spPr>
          <a:xfrm>
            <a:off x="4100194" y="3994188"/>
            <a:ext cx="1609778" cy="2441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Product</a:t>
            </a:r>
            <a:r>
              <a:rPr lang="de-AT" sz="1600" dirty="0"/>
              <a:t> Gas</a:t>
            </a:r>
          </a:p>
        </p:txBody>
      </p:sp>
      <p:pic>
        <p:nvPicPr>
          <p:cNvPr id="78" name="Grafik 77" descr="Ölfass Silhouette">
            <a:extLst>
              <a:ext uri="{FF2B5EF4-FFF2-40B4-BE49-F238E27FC236}">
                <a16:creationId xmlns:a16="http://schemas.microsoft.com/office/drawing/2014/main" id="{F1625B25-1004-0187-F122-895CB852ABBD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65156" y="5377777"/>
            <a:ext cx="914400" cy="914400"/>
          </a:xfrm>
          <a:prstGeom prst="rect">
            <a:avLst/>
          </a:prstGeom>
        </p:spPr>
      </p:pic>
      <p:pic>
        <p:nvPicPr>
          <p:cNvPr id="79" name="Grafik 78" descr="Ölfass Silhouette">
            <a:extLst>
              <a:ext uri="{FF2B5EF4-FFF2-40B4-BE49-F238E27FC236}">
                <a16:creationId xmlns:a16="http://schemas.microsoft.com/office/drawing/2014/main" id="{8233806D-D808-63DF-79C0-0D529184F658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4490" y="5434301"/>
            <a:ext cx="914400" cy="914400"/>
          </a:xfrm>
          <a:prstGeom prst="rect">
            <a:avLst/>
          </a:prstGeom>
        </p:spPr>
      </p:pic>
      <p:pic>
        <p:nvPicPr>
          <p:cNvPr id="81" name="Grafik 80" descr="Ölfass Silhouette">
            <a:extLst>
              <a:ext uri="{FF2B5EF4-FFF2-40B4-BE49-F238E27FC236}">
                <a16:creationId xmlns:a16="http://schemas.microsoft.com/office/drawing/2014/main" id="{B9540818-5CC5-06A8-668F-A73DF3DAF3B7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6377" y="5812483"/>
            <a:ext cx="914400" cy="914400"/>
          </a:xfrm>
          <a:prstGeom prst="rect">
            <a:avLst/>
          </a:prstGeom>
        </p:spPr>
      </p:pic>
      <p:sp>
        <p:nvSpPr>
          <p:cNvPr id="80" name="Inhaltsplatzhalter 2">
            <a:extLst>
              <a:ext uri="{FF2B5EF4-FFF2-40B4-BE49-F238E27FC236}">
                <a16:creationId xmlns:a16="http://schemas.microsoft.com/office/drawing/2014/main" id="{0BBC9AC9-ECE8-10A1-0423-1AB411712394}"/>
              </a:ext>
            </a:extLst>
          </p:cNvPr>
          <p:cNvSpPr txBox="1">
            <a:spLocks/>
          </p:cNvSpPr>
          <p:nvPr/>
        </p:nvSpPr>
        <p:spPr bwMode="auto">
          <a:xfrm>
            <a:off x="10095688" y="5847813"/>
            <a:ext cx="1190178" cy="470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Jet and marine fuel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5BCBAC4C-0644-A6FF-390E-260896CE9B3C}"/>
              </a:ext>
            </a:extLst>
          </p:cNvPr>
          <p:cNvSpPr txBox="1"/>
          <p:nvPr/>
        </p:nvSpPr>
        <p:spPr>
          <a:xfrm>
            <a:off x="9084098" y="3994188"/>
            <a:ext cx="1028207" cy="2324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Syncrude</a:t>
            </a:r>
            <a:endParaRPr lang="de-AT" sz="16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DD67499-E034-B80A-3A19-BFAD4DCDF31E}"/>
              </a:ext>
            </a:extLst>
          </p:cNvPr>
          <p:cNvSpPr txBox="1"/>
          <p:nvPr/>
        </p:nvSpPr>
        <p:spPr>
          <a:xfrm>
            <a:off x="7048499" y="3994189"/>
            <a:ext cx="905879" cy="2644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Syngas</a:t>
            </a:r>
            <a:endParaRPr lang="de-AT" sz="1600" dirty="0"/>
          </a:p>
        </p:txBody>
      </p:sp>
      <p:sp>
        <p:nvSpPr>
          <p:cNvPr id="100" name="Pfeil: nach oben 99">
            <a:extLst>
              <a:ext uri="{FF2B5EF4-FFF2-40B4-BE49-F238E27FC236}">
                <a16:creationId xmlns:a16="http://schemas.microsoft.com/office/drawing/2014/main" id="{B26A08BC-E487-EDEF-23D0-162576D73939}"/>
              </a:ext>
            </a:extLst>
          </p:cNvPr>
          <p:cNvSpPr/>
          <p:nvPr/>
        </p:nvSpPr>
        <p:spPr>
          <a:xfrm>
            <a:off x="3303840" y="2572789"/>
            <a:ext cx="174496" cy="1094509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25384A9-4496-55DF-1C14-5F0AA72D2E8B}"/>
              </a:ext>
            </a:extLst>
          </p:cNvPr>
          <p:cNvSpPr/>
          <p:nvPr/>
        </p:nvSpPr>
        <p:spPr>
          <a:xfrm>
            <a:off x="5973248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Coarse</a:t>
            </a:r>
            <a:r>
              <a:rPr lang="de-AT" sz="1400" dirty="0"/>
              <a:t> and </a:t>
            </a:r>
            <a:r>
              <a:rPr lang="de-AT" sz="1400" dirty="0" err="1"/>
              <a:t>fine</a:t>
            </a:r>
            <a:r>
              <a:rPr lang="de-AT" sz="1400" dirty="0"/>
              <a:t> gas </a:t>
            </a:r>
            <a:r>
              <a:rPr lang="de-AT" sz="1400" dirty="0" err="1"/>
              <a:t>cleaning</a:t>
            </a:r>
            <a:endParaRPr lang="de-AT" sz="14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E9AF23E-B559-A761-7268-D37AD85A93C9}"/>
              </a:ext>
            </a:extLst>
          </p:cNvPr>
          <p:cNvGrpSpPr/>
          <p:nvPr/>
        </p:nvGrpSpPr>
        <p:grpSpPr>
          <a:xfrm>
            <a:off x="368963" y="4052831"/>
            <a:ext cx="631980" cy="663589"/>
            <a:chOff x="2065457" y="1740242"/>
            <a:chExt cx="631980" cy="663589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32DA1EC2-E431-ED97-9A2F-2056185936B5}"/>
                </a:ext>
              </a:extLst>
            </p:cNvPr>
            <p:cNvSpPr/>
            <p:nvPr/>
          </p:nvSpPr>
          <p:spPr>
            <a:xfrm>
              <a:off x="2065457" y="1740242"/>
              <a:ext cx="631980" cy="663589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A8F970D-13F8-BAF7-33AB-BC95F5FF1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83516">
              <a:off x="2123131" y="1798107"/>
              <a:ext cx="521660" cy="523023"/>
            </a:xfrm>
            <a:prstGeom prst="rect">
              <a:avLst/>
            </a:prstGeom>
          </p:spPr>
        </p:pic>
      </p:grp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8B6BA34-1EC0-A281-FA0C-577E31E686BC}"/>
              </a:ext>
            </a:extLst>
          </p:cNvPr>
          <p:cNvSpPr txBox="1">
            <a:spLocks/>
          </p:cNvSpPr>
          <p:nvPr/>
        </p:nvSpPr>
        <p:spPr bwMode="auto">
          <a:xfrm>
            <a:off x="64100" y="3888473"/>
            <a:ext cx="1241705" cy="2403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Feedstock</a:t>
            </a:r>
          </a:p>
        </p:txBody>
      </p:sp>
      <p:sp>
        <p:nvSpPr>
          <p:cNvPr id="101" name="Wolke 100">
            <a:extLst>
              <a:ext uri="{FF2B5EF4-FFF2-40B4-BE49-F238E27FC236}">
                <a16:creationId xmlns:a16="http://schemas.microsoft.com/office/drawing/2014/main" id="{7734E8B0-A982-3EDC-A053-7570D09E2926}"/>
              </a:ext>
            </a:extLst>
          </p:cNvPr>
          <p:cNvSpPr/>
          <p:nvPr/>
        </p:nvSpPr>
        <p:spPr>
          <a:xfrm>
            <a:off x="2956747" y="1991051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/>
              <a:t>Flue</a:t>
            </a:r>
            <a:r>
              <a:rPr lang="de-AT" sz="1400" dirty="0"/>
              <a:t> gas</a:t>
            </a:r>
          </a:p>
        </p:txBody>
      </p:sp>
      <p:sp>
        <p:nvSpPr>
          <p:cNvPr id="88" name="Titel 1">
            <a:extLst>
              <a:ext uri="{FF2B5EF4-FFF2-40B4-BE49-F238E27FC236}">
                <a16:creationId xmlns:a16="http://schemas.microsoft.com/office/drawing/2014/main" id="{870F3B39-E326-CFF3-3ED0-2F843CC3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rIns="91440"/>
          <a:lstStyle/>
          <a:p>
            <a:r>
              <a:rPr lang="en-US" dirty="0"/>
              <a:t>Basic DFB biomass-to-liquid process chain</a:t>
            </a:r>
            <a:br>
              <a:rPr lang="en-US" dirty="0"/>
            </a:br>
            <a:r>
              <a:rPr lang="en-US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973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0ACBBEC-688B-81E8-98F0-B138F50782E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2029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854526-C77D-BE9C-E9C4-B4B362E4B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2404534"/>
            <a:ext cx="8661355" cy="1646302"/>
          </a:xfrm>
        </p:spPr>
        <p:txBody>
          <a:bodyPr vert="horz" rIns="91440">
            <a:noAutofit/>
          </a:bodyPr>
          <a:lstStyle/>
          <a:p>
            <a:r>
              <a:rPr lang="de-AT" sz="3600" dirty="0" err="1"/>
              <a:t>BioTheRoS</a:t>
            </a:r>
            <a:r>
              <a:rPr lang="de-AT" sz="3600" dirty="0"/>
              <a:t> General </a:t>
            </a:r>
            <a:r>
              <a:rPr lang="de-AT" sz="3600" dirty="0" err="1"/>
              <a:t>Presentation</a:t>
            </a:r>
            <a:r>
              <a:rPr lang="de-AT" sz="3600" dirty="0"/>
              <a:t>: </a:t>
            </a:r>
            <a:r>
              <a:rPr lang="de-AT" sz="3600" dirty="0" err="1"/>
              <a:t>Gasification</a:t>
            </a:r>
            <a:r>
              <a:rPr lang="de-AT" sz="3600" dirty="0"/>
              <a:t> and </a:t>
            </a:r>
            <a:r>
              <a:rPr lang="de-AT" sz="3600" dirty="0" err="1"/>
              <a:t>pyrolysis</a:t>
            </a:r>
            <a:r>
              <a:rPr lang="de-AT" sz="3600" dirty="0"/>
              <a:t> </a:t>
            </a:r>
            <a:r>
              <a:rPr lang="de-AT" sz="3600" dirty="0" err="1"/>
              <a:t>technical</a:t>
            </a:r>
            <a:r>
              <a:rPr lang="de-AT" sz="3600" dirty="0"/>
              <a:t> </a:t>
            </a:r>
            <a:r>
              <a:rPr lang="de-AT" sz="3600" dirty="0" err="1"/>
              <a:t>overview</a:t>
            </a:r>
            <a:endParaRPr lang="de-AT" sz="360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D3344DDE-390C-9953-4D67-719D00A99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Patrick Reumerman, BTG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2C8393-4ED9-6CA5-5CC4-348562EF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DDC1D-1197-A1C3-6934-0DA84EBB7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322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78F3-5239-56EA-E092-CBE6529A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FC860C52-11C2-3247-588C-0204A2FC8A7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344" imgH="344" progId="TCLayout.ActiveDocument.1">
                  <p:embed/>
                </p:oleObj>
              </mc:Choice>
              <mc:Fallback>
                <p:oleObj name="think-cell Folie" r:id="rId16" imgW="344" imgH="34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B14624-DA2F-E48A-1407-006FBE27B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feil: nach oben 29">
            <a:extLst>
              <a:ext uri="{FF2B5EF4-FFF2-40B4-BE49-F238E27FC236}">
                <a16:creationId xmlns:a16="http://schemas.microsoft.com/office/drawing/2014/main" id="{0DE515EB-9E30-4146-5E4B-D4F43B34B2E4}"/>
              </a:ext>
            </a:extLst>
          </p:cNvPr>
          <p:cNvSpPr/>
          <p:nvPr/>
        </p:nvSpPr>
        <p:spPr>
          <a:xfrm rot="5400000">
            <a:off x="4147826" y="2691511"/>
            <a:ext cx="288000" cy="3316246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2" name="Grafik 81" descr="Ölfass Silhouette">
            <a:extLst>
              <a:ext uri="{FF2B5EF4-FFF2-40B4-BE49-F238E27FC236}">
                <a16:creationId xmlns:a16="http://schemas.microsoft.com/office/drawing/2014/main" id="{F81892A8-F02F-EF09-1EA3-F0AF1EC55B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09254" y="5826226"/>
            <a:ext cx="914400" cy="914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42C3D0-1940-1812-4EE7-55AF8E76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E14D8-BCFD-886E-BA3F-BB0FAC69B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55ED1A-AC29-A1D2-583E-60343CC7E224}"/>
              </a:ext>
            </a:extLst>
          </p:cNvPr>
          <p:cNvSpPr/>
          <p:nvPr/>
        </p:nvSpPr>
        <p:spPr>
          <a:xfrm>
            <a:off x="2814494" y="3681355"/>
            <a:ext cx="115318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Combustion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4083471-FF27-D977-8244-8187B98B4209}"/>
              </a:ext>
            </a:extLst>
          </p:cNvPr>
          <p:cNvSpPr/>
          <p:nvPr/>
        </p:nvSpPr>
        <p:spPr>
          <a:xfrm>
            <a:off x="1610907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Gasifi-cation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5" name="Pfeil: nach oben gekrümmt 14">
            <a:extLst>
              <a:ext uri="{FF2B5EF4-FFF2-40B4-BE49-F238E27FC236}">
                <a16:creationId xmlns:a16="http://schemas.microsoft.com/office/drawing/2014/main" id="{39B33594-065F-EDF2-872C-FD11C51C19B3}"/>
              </a:ext>
            </a:extLst>
          </p:cNvPr>
          <p:cNvSpPr/>
          <p:nvPr/>
        </p:nvSpPr>
        <p:spPr>
          <a:xfrm>
            <a:off x="2349195" y="4869501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E4B562BA-1581-1DAE-AE68-AB75873C1FB0}"/>
              </a:ext>
            </a:extLst>
          </p:cNvPr>
          <p:cNvSpPr/>
          <p:nvPr/>
        </p:nvSpPr>
        <p:spPr>
          <a:xfrm rot="10800000">
            <a:off x="2349195" y="3455702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57BCD11B-B236-AC6D-9A61-F2A05DE568AE}"/>
              </a:ext>
            </a:extLst>
          </p:cNvPr>
          <p:cNvSpPr/>
          <p:nvPr/>
        </p:nvSpPr>
        <p:spPr>
          <a:xfrm>
            <a:off x="2035057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FB65CBB5-D3CF-1AB6-CB77-6D0920CFE499}"/>
              </a:ext>
            </a:extLst>
          </p:cNvPr>
          <p:cNvSpPr/>
          <p:nvPr/>
        </p:nvSpPr>
        <p:spPr>
          <a:xfrm>
            <a:off x="3303840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Wolke 18">
            <a:extLst>
              <a:ext uri="{FF2B5EF4-FFF2-40B4-BE49-F238E27FC236}">
                <a16:creationId xmlns:a16="http://schemas.microsoft.com/office/drawing/2014/main" id="{020863E2-9E45-6421-25C2-CA53F69DA6F9}"/>
              </a:ext>
            </a:extLst>
          </p:cNvPr>
          <p:cNvSpPr/>
          <p:nvPr/>
        </p:nvSpPr>
        <p:spPr>
          <a:xfrm>
            <a:off x="2956748" y="5647439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Air</a:t>
            </a:r>
          </a:p>
        </p:txBody>
      </p:sp>
      <p:sp>
        <p:nvSpPr>
          <p:cNvPr id="20" name="Träne 19">
            <a:extLst>
              <a:ext uri="{FF2B5EF4-FFF2-40B4-BE49-F238E27FC236}">
                <a16:creationId xmlns:a16="http://schemas.microsoft.com/office/drawing/2014/main" id="{DB23A046-0E21-C512-FE59-D11EB4A08F8A}"/>
              </a:ext>
            </a:extLst>
          </p:cNvPr>
          <p:cNvSpPr/>
          <p:nvPr/>
        </p:nvSpPr>
        <p:spPr>
          <a:xfrm rot="20798351">
            <a:off x="1930804" y="5693159"/>
            <a:ext cx="383002" cy="362938"/>
          </a:xfrm>
          <a:prstGeom prst="teardrop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200" dirty="0"/>
              <a:t>H</a:t>
            </a:r>
            <a:r>
              <a:rPr lang="de-AT" sz="1200" baseline="-25000" dirty="0"/>
              <a:t>2</a:t>
            </a:r>
            <a:r>
              <a:rPr lang="de-AT" sz="1200" dirty="0"/>
              <a:t>O</a:t>
            </a: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DF6AC12E-FB12-3597-CD7F-3A4D86ABB0B1}"/>
              </a:ext>
            </a:extLst>
          </p:cNvPr>
          <p:cNvSpPr/>
          <p:nvPr/>
        </p:nvSpPr>
        <p:spPr>
          <a:xfrm rot="5400000">
            <a:off x="1160860" y="4045717"/>
            <a:ext cx="288000" cy="607834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Pfeil: nach oben 22">
            <a:extLst>
              <a:ext uri="{FF2B5EF4-FFF2-40B4-BE49-F238E27FC236}">
                <a16:creationId xmlns:a16="http://schemas.microsoft.com/office/drawing/2014/main" id="{507B7460-A651-2D59-4B89-3A810D22D1B6}"/>
              </a:ext>
            </a:extLst>
          </p:cNvPr>
          <p:cNvSpPr/>
          <p:nvPr/>
        </p:nvSpPr>
        <p:spPr>
          <a:xfrm rot="10800000">
            <a:off x="6359298" y="5005563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180B00C-C4D0-27C6-EAEC-D18E67ABF45B}"/>
              </a:ext>
            </a:extLst>
          </p:cNvPr>
          <p:cNvSpPr txBox="1"/>
          <p:nvPr/>
        </p:nvSpPr>
        <p:spPr>
          <a:xfrm>
            <a:off x="5640490" y="5592575"/>
            <a:ext cx="1612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Impurities</a:t>
            </a:r>
            <a:r>
              <a:rPr lang="de-AT" sz="1200" b="1" dirty="0"/>
              <a:t> </a:t>
            </a:r>
            <a:r>
              <a:rPr lang="de-AT" sz="1200" dirty="0"/>
              <a:t>(</a:t>
            </a:r>
            <a:r>
              <a:rPr lang="de-AT" sz="1200" dirty="0" err="1"/>
              <a:t>particles</a:t>
            </a:r>
            <a:r>
              <a:rPr lang="de-AT" sz="1200" dirty="0"/>
              <a:t>, </a:t>
            </a:r>
            <a:r>
              <a:rPr lang="de-AT" sz="1200" dirty="0" err="1"/>
              <a:t>tars</a:t>
            </a:r>
            <a:r>
              <a:rPr lang="de-AT" sz="1200" dirty="0"/>
              <a:t>, </a:t>
            </a:r>
            <a:br>
              <a:rPr lang="de-AT" sz="1200" dirty="0"/>
            </a:br>
            <a:r>
              <a:rPr lang="de-AT" sz="1200" dirty="0"/>
              <a:t>N, S, Cl compounds)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34B7699-6F49-F1CB-E2AB-C57E21304584}"/>
              </a:ext>
            </a:extLst>
          </p:cNvPr>
          <p:cNvSpPr/>
          <p:nvPr/>
        </p:nvSpPr>
        <p:spPr>
          <a:xfrm>
            <a:off x="7991725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Fischer-Tropsch </a:t>
            </a:r>
            <a:r>
              <a:rPr lang="de-AT" sz="1400" dirty="0" err="1"/>
              <a:t>synthesis</a:t>
            </a:r>
            <a:endParaRPr lang="de-AT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9175B7C-E952-0BD7-EF1F-7B2188D39D4F}"/>
              </a:ext>
            </a:extLst>
          </p:cNvPr>
          <p:cNvSpPr/>
          <p:nvPr/>
        </p:nvSpPr>
        <p:spPr>
          <a:xfrm>
            <a:off x="10162602" y="3692749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Upgrading</a:t>
            </a:r>
          </a:p>
        </p:txBody>
      </p:sp>
      <p:pic>
        <p:nvPicPr>
          <p:cNvPr id="28" name="Grafik 27" descr="Ölfass Silhouette">
            <a:extLst>
              <a:ext uri="{FF2B5EF4-FFF2-40B4-BE49-F238E27FC236}">
                <a16:creationId xmlns:a16="http://schemas.microsoft.com/office/drawing/2014/main" id="{3EEEEC8D-96AF-DF7B-0C33-819063A8C5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83962" y="5417428"/>
            <a:ext cx="914400" cy="914400"/>
          </a:xfrm>
          <a:prstGeom prst="rect">
            <a:avLst/>
          </a:prstGeom>
        </p:spPr>
      </p:pic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F0CCE786-BF43-6376-DD49-5AC73C86D4D3}"/>
              </a:ext>
            </a:extLst>
          </p:cNvPr>
          <p:cNvSpPr/>
          <p:nvPr/>
        </p:nvSpPr>
        <p:spPr>
          <a:xfrm rot="5400000">
            <a:off x="7351569" y="3856269"/>
            <a:ext cx="288000" cy="98673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Pfeil: nach oben 31">
            <a:extLst>
              <a:ext uri="{FF2B5EF4-FFF2-40B4-BE49-F238E27FC236}">
                <a16:creationId xmlns:a16="http://schemas.microsoft.com/office/drawing/2014/main" id="{BAB9A978-B727-6AFB-AE51-59A6B9101333}"/>
              </a:ext>
            </a:extLst>
          </p:cNvPr>
          <p:cNvSpPr/>
          <p:nvPr/>
        </p:nvSpPr>
        <p:spPr>
          <a:xfrm rot="5400000">
            <a:off x="9444561" y="3775594"/>
            <a:ext cx="288000" cy="114808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B757EF27-B3C1-3CCC-93FC-D999E6294E0B}"/>
              </a:ext>
            </a:extLst>
          </p:cNvPr>
          <p:cNvSpPr/>
          <p:nvPr/>
        </p:nvSpPr>
        <p:spPr>
          <a:xfrm rot="10800000">
            <a:off x="10582062" y="5023652"/>
            <a:ext cx="183876" cy="470368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B3AFAD80-62FE-B1CA-7BC3-52100EA6842F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735388" y="4375150"/>
          <a:ext cx="2443162" cy="192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75F0A55-9513-9855-2AA0-66DA4E3ED186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567363" y="5014913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FED4C3-C79A-4A5F-B613-0F64AF7B3C00}" type="datetime'''''''''''''''''''H''''''''''''''2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4C9E92D-B70C-3FC9-D09D-E1EC60278E19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41863" y="5934075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8034102-BB51-45FB-BE32-B2626C507585}" type="datetime'''''''C''''''''''''''''''''''''''O''''''''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5D49864-B361-6C00-D483-CC3A92BBBA9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32250" y="5194300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87125F-47F6-4836-83CD-C89E3F4B3651}" type="datetime'''''''C''''''''''''''''''''''''''''O''''''''''''''''''2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EF224E3C-5DE7-B42A-EC78-7165C737E03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592638" y="4891088"/>
            <a:ext cx="358775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1E26164-9619-42E2-ADB6-A01264AFE8B4}" type="datetime'''''''''''1''''''''''''''''''''''''''''''0''''''''''''''''%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4AA1955-7605-B1C5-C401-098962E5928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13250" y="4579938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99F138-B257-44F7-A60F-CA28D21F97A1}" type="datetime'''C''''''''''''''''''''''''''''''''''''''''''''''H''4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CH4</a:t>
            </a:fld>
            <a:endParaRPr lang="de-AT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04D33F1-931C-29EC-BACF-5F35A110E274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760913" y="4525963"/>
            <a:ext cx="311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E4923F5-D2F4-4276-A0E5-3BDB768DE08F}" type="datetime'''''''''''''''R''''''es''''''''''''''''''''''''''''t'''">
              <a:rPr lang="de-AT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Rest</a:t>
            </a:fld>
            <a:endParaRPr lang="de-AT" sz="1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3405FA7B-10D3-1C30-2A67-519412541CE4}"/>
              </a:ext>
            </a:extLst>
          </p:cNvPr>
          <p:cNvSpPr txBox="1"/>
          <p:nvPr/>
        </p:nvSpPr>
        <p:spPr>
          <a:xfrm>
            <a:off x="4100194" y="3994188"/>
            <a:ext cx="1609778" cy="2441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Product</a:t>
            </a:r>
            <a:r>
              <a:rPr lang="de-AT" sz="1600" dirty="0"/>
              <a:t> Gas</a:t>
            </a:r>
          </a:p>
        </p:txBody>
      </p:sp>
      <p:pic>
        <p:nvPicPr>
          <p:cNvPr id="78" name="Grafik 77" descr="Ölfass Silhouette">
            <a:extLst>
              <a:ext uri="{FF2B5EF4-FFF2-40B4-BE49-F238E27FC236}">
                <a16:creationId xmlns:a16="http://schemas.microsoft.com/office/drawing/2014/main" id="{439124BF-ADB6-B16A-7103-27B4B4C30A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65156" y="5377777"/>
            <a:ext cx="914400" cy="914400"/>
          </a:xfrm>
          <a:prstGeom prst="rect">
            <a:avLst/>
          </a:prstGeom>
        </p:spPr>
      </p:pic>
      <p:pic>
        <p:nvPicPr>
          <p:cNvPr id="79" name="Grafik 78" descr="Ölfass Silhouette">
            <a:extLst>
              <a:ext uri="{FF2B5EF4-FFF2-40B4-BE49-F238E27FC236}">
                <a16:creationId xmlns:a16="http://schemas.microsoft.com/office/drawing/2014/main" id="{AE1FD495-206D-BDF8-3140-61AD895645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64490" y="5434301"/>
            <a:ext cx="914400" cy="914400"/>
          </a:xfrm>
          <a:prstGeom prst="rect">
            <a:avLst/>
          </a:prstGeom>
        </p:spPr>
      </p:pic>
      <p:pic>
        <p:nvPicPr>
          <p:cNvPr id="81" name="Grafik 80" descr="Ölfass Silhouette">
            <a:extLst>
              <a:ext uri="{FF2B5EF4-FFF2-40B4-BE49-F238E27FC236}">
                <a16:creationId xmlns:a16="http://schemas.microsoft.com/office/drawing/2014/main" id="{E104D267-A4B3-EA5A-DF88-237AB05E99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76377" y="5812483"/>
            <a:ext cx="914400" cy="914400"/>
          </a:xfrm>
          <a:prstGeom prst="rect">
            <a:avLst/>
          </a:prstGeom>
        </p:spPr>
      </p:pic>
      <p:sp>
        <p:nvSpPr>
          <p:cNvPr id="80" name="Inhaltsplatzhalter 2">
            <a:extLst>
              <a:ext uri="{FF2B5EF4-FFF2-40B4-BE49-F238E27FC236}">
                <a16:creationId xmlns:a16="http://schemas.microsoft.com/office/drawing/2014/main" id="{B9DB12DF-33E6-4692-30FA-C524F2B9A0A5}"/>
              </a:ext>
            </a:extLst>
          </p:cNvPr>
          <p:cNvSpPr txBox="1">
            <a:spLocks/>
          </p:cNvSpPr>
          <p:nvPr/>
        </p:nvSpPr>
        <p:spPr bwMode="auto">
          <a:xfrm>
            <a:off x="10095688" y="5847813"/>
            <a:ext cx="1190178" cy="470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Jet and marine fuel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6144A3D8-8D7B-71FC-5D91-FFCBAFE42A03}"/>
              </a:ext>
            </a:extLst>
          </p:cNvPr>
          <p:cNvSpPr txBox="1"/>
          <p:nvPr/>
        </p:nvSpPr>
        <p:spPr>
          <a:xfrm>
            <a:off x="9084098" y="3994188"/>
            <a:ext cx="1028207" cy="2324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Syncrude</a:t>
            </a:r>
            <a:endParaRPr lang="de-AT" sz="16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BC2379E-E232-4D36-6632-661EFD2E854F}"/>
              </a:ext>
            </a:extLst>
          </p:cNvPr>
          <p:cNvSpPr txBox="1"/>
          <p:nvPr/>
        </p:nvSpPr>
        <p:spPr>
          <a:xfrm>
            <a:off x="7048499" y="3994189"/>
            <a:ext cx="905879" cy="2644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Syngas</a:t>
            </a:r>
            <a:endParaRPr lang="de-AT" sz="1600" dirty="0"/>
          </a:p>
        </p:txBody>
      </p:sp>
      <p:sp>
        <p:nvSpPr>
          <p:cNvPr id="100" name="Pfeil: nach oben 99">
            <a:extLst>
              <a:ext uri="{FF2B5EF4-FFF2-40B4-BE49-F238E27FC236}">
                <a16:creationId xmlns:a16="http://schemas.microsoft.com/office/drawing/2014/main" id="{CC21E5C2-4401-DF56-D992-CCB039710884}"/>
              </a:ext>
            </a:extLst>
          </p:cNvPr>
          <p:cNvSpPr/>
          <p:nvPr/>
        </p:nvSpPr>
        <p:spPr>
          <a:xfrm>
            <a:off x="3303840" y="2572789"/>
            <a:ext cx="174496" cy="1094509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7BF086-75B8-D329-846B-51232257DB75}"/>
              </a:ext>
            </a:extLst>
          </p:cNvPr>
          <p:cNvSpPr/>
          <p:nvPr/>
        </p:nvSpPr>
        <p:spPr>
          <a:xfrm>
            <a:off x="5973248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Coarse</a:t>
            </a:r>
            <a:r>
              <a:rPr lang="de-AT" sz="1400" dirty="0"/>
              <a:t> and </a:t>
            </a:r>
            <a:r>
              <a:rPr lang="de-AT" sz="1400" dirty="0" err="1"/>
              <a:t>fine</a:t>
            </a:r>
            <a:r>
              <a:rPr lang="de-AT" sz="1400" dirty="0"/>
              <a:t> gas </a:t>
            </a:r>
            <a:r>
              <a:rPr lang="de-AT" sz="1400" dirty="0" err="1"/>
              <a:t>cleaning</a:t>
            </a:r>
            <a:endParaRPr lang="de-AT" sz="14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EBD739D-22CD-A90B-4AE1-31B40036B364}"/>
              </a:ext>
            </a:extLst>
          </p:cNvPr>
          <p:cNvGrpSpPr/>
          <p:nvPr/>
        </p:nvGrpSpPr>
        <p:grpSpPr>
          <a:xfrm>
            <a:off x="368963" y="4052831"/>
            <a:ext cx="631980" cy="663589"/>
            <a:chOff x="2065457" y="1740242"/>
            <a:chExt cx="631980" cy="663589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EE5B6F9-A5A9-3AC9-8FC5-3ED282F56366}"/>
                </a:ext>
              </a:extLst>
            </p:cNvPr>
            <p:cNvSpPr/>
            <p:nvPr/>
          </p:nvSpPr>
          <p:spPr>
            <a:xfrm>
              <a:off x="2065457" y="1740242"/>
              <a:ext cx="631980" cy="663589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ADA55F7-C949-038D-1C3D-A407254AE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83516">
              <a:off x="2123131" y="1798107"/>
              <a:ext cx="521660" cy="523023"/>
            </a:xfrm>
            <a:prstGeom prst="rect">
              <a:avLst/>
            </a:prstGeom>
          </p:spPr>
        </p:pic>
      </p:grp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7DCBEC5-0373-6822-D2AB-0A98DD0F3BB3}"/>
              </a:ext>
            </a:extLst>
          </p:cNvPr>
          <p:cNvSpPr txBox="1">
            <a:spLocks/>
          </p:cNvSpPr>
          <p:nvPr/>
        </p:nvSpPr>
        <p:spPr bwMode="auto">
          <a:xfrm>
            <a:off x="64100" y="3888473"/>
            <a:ext cx="1241705" cy="2403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Feedstock</a:t>
            </a:r>
          </a:p>
        </p:txBody>
      </p:sp>
      <p:sp>
        <p:nvSpPr>
          <p:cNvPr id="101" name="Wolke 100">
            <a:extLst>
              <a:ext uri="{FF2B5EF4-FFF2-40B4-BE49-F238E27FC236}">
                <a16:creationId xmlns:a16="http://schemas.microsoft.com/office/drawing/2014/main" id="{4C7EE454-31F7-B4DD-3B30-AC4CFC15D319}"/>
              </a:ext>
            </a:extLst>
          </p:cNvPr>
          <p:cNvSpPr/>
          <p:nvPr/>
        </p:nvSpPr>
        <p:spPr>
          <a:xfrm>
            <a:off x="2956747" y="1991051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/>
              <a:t>Flue</a:t>
            </a:r>
            <a:r>
              <a:rPr lang="de-AT" sz="1400" dirty="0"/>
              <a:t> gas</a:t>
            </a:r>
          </a:p>
        </p:txBody>
      </p:sp>
      <p:graphicFrame>
        <p:nvGraphicFramePr>
          <p:cNvPr id="84" name="Chart 3">
            <a:extLst>
              <a:ext uri="{FF2B5EF4-FFF2-40B4-BE49-F238E27FC236}">
                <a16:creationId xmlns:a16="http://schemas.microsoft.com/office/drawing/2014/main" id="{7A20820E-79E6-EC0F-B36F-248CC26C4DA7}"/>
              </a:ext>
            </a:extLst>
          </p:cNvPr>
          <p:cNvGraphicFramePr/>
          <p:nvPr>
            <p:custDataLst>
              <p:tags r:id="rId9"/>
            </p:custDataLst>
          </p:nvPr>
        </p:nvGraphicFramePr>
        <p:xfrm>
          <a:off x="7615238" y="1798638"/>
          <a:ext cx="2443162" cy="19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CF62AC58-BF4B-A0EA-B898-8FE1E6F860DD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9112250" y="2014538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F84D427-967F-446F-85AC-7086EFABDEA5}" type="datetime'''''''H''''2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C215C1FA-7E11-67CB-2D33-5AC6F8DA4753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9118600" y="2560638"/>
            <a:ext cx="268288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6C8A7E-7A71-44BA-A795-9D7C0AFE168D}" type="datetime'''''''''''''''''''''''''''''9''''''%''''''''''''''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E09885A5-6FD9-6D2B-7C5E-385FF376960C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9456738" y="2497138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8B65CEA-9FD5-4837-ACAD-1C7CC0BC49C7}" type="datetime'''''''''''''''''''''''C''''''''O'''''''''''''">
              <a:rPr lang="de-AT" altLang="en-US" sz="1400" smtClean="0"/>
              <a:pPr/>
              <a:t>CO</a:t>
            </a:fld>
            <a:endParaRPr lang="de-AT" sz="14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11B18A9-0966-7246-275E-1B1EFAD36CF2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774113" y="3360738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7F3C898-382F-48FE-BF52-6317C38D583E}" type="datetime'''''''C''''O''''''''''''''''''''''''''''''''2'''''''''">
              <a:rPr lang="de-AT" altLang="en-US" sz="1400" smtClean="0"/>
              <a:pPr/>
              <a:t>CO2</a:t>
            </a:fld>
            <a:endParaRPr lang="de-AT" sz="14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634ACB27-4444-8320-726A-4A96AFCF2AE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513638" y="2036763"/>
            <a:ext cx="1008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de-AT" altLang="en-US" sz="1400" dirty="0" err="1"/>
              <a:t>Hydrocarbons</a:t>
            </a:r>
            <a:endParaRPr lang="de-AT" sz="1400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682CA7EA-4DC2-A5B7-F912-55FB77C9FA66}"/>
              </a:ext>
            </a:extLst>
          </p:cNvPr>
          <p:cNvSpPr txBox="1"/>
          <p:nvPr/>
        </p:nvSpPr>
        <p:spPr>
          <a:xfrm>
            <a:off x="399134" y="6538617"/>
            <a:ext cx="711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*FT </a:t>
            </a:r>
            <a:r>
              <a:rPr lang="de-AT" sz="1200" dirty="0" err="1"/>
              <a:t>simulation</a:t>
            </a:r>
            <a:r>
              <a:rPr lang="de-AT" sz="1200" dirty="0"/>
              <a:t>: Fresh gas H2/CO/CO2/CH4 = 41/23/24/10; </a:t>
            </a:r>
            <a:r>
              <a:rPr lang="de-AT" sz="1200" dirty="0" err="1"/>
              <a:t>X</a:t>
            </a:r>
            <a:r>
              <a:rPr lang="de-AT" sz="1200" baseline="-25000" dirty="0" err="1"/>
              <a:t>pp</a:t>
            </a:r>
            <a:r>
              <a:rPr lang="de-AT" sz="1200" dirty="0"/>
              <a:t>=65%, Recycle = 50%, S</a:t>
            </a:r>
            <a:r>
              <a:rPr lang="de-AT" sz="1200" baseline="-25000" dirty="0"/>
              <a:t>CO2</a:t>
            </a:r>
            <a:r>
              <a:rPr lang="de-AT" sz="1200" dirty="0"/>
              <a:t>=5%, S</a:t>
            </a:r>
            <a:r>
              <a:rPr lang="de-AT" sz="1200" baseline="-25000" dirty="0"/>
              <a:t>CH4</a:t>
            </a:r>
            <a:r>
              <a:rPr lang="de-AT" sz="1200" dirty="0"/>
              <a:t>=7%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1B709D7-F3E6-0A96-D9F9-F1524C6E75C8}"/>
              </a:ext>
            </a:extLst>
          </p:cNvPr>
          <p:cNvSpPr txBox="1"/>
          <p:nvPr/>
        </p:nvSpPr>
        <p:spPr>
          <a:xfrm>
            <a:off x="7571360" y="1705549"/>
            <a:ext cx="2307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600" b="1" dirty="0"/>
              <a:t>FT </a:t>
            </a:r>
            <a:r>
              <a:rPr lang="de-AT" sz="1600" b="1" dirty="0" err="1"/>
              <a:t>tail</a:t>
            </a:r>
            <a:r>
              <a:rPr lang="de-AT" sz="1600" b="1" dirty="0"/>
              <a:t> gas </a:t>
            </a:r>
            <a:r>
              <a:rPr lang="de-AT" sz="1600" b="1" dirty="0" err="1"/>
              <a:t>composition</a:t>
            </a:r>
            <a:r>
              <a:rPr lang="de-AT" sz="1600" b="1" dirty="0"/>
              <a:t>*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48D4E-E34D-8E8F-23F4-0ABBA007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rIns="91440"/>
          <a:lstStyle/>
          <a:p>
            <a:r>
              <a:rPr lang="en-US" dirty="0"/>
              <a:t>Basic DFB biomass-to-liquid process chain</a:t>
            </a:r>
            <a:br>
              <a:rPr lang="en-US" dirty="0"/>
            </a:br>
            <a:r>
              <a:rPr lang="en-US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4423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0BC92-1653-A5E9-BF89-6ABFC20B2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2D9106AC-94E9-6F40-4B1D-D31C5AF1322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44" imgH="344" progId="TCLayout.ActiveDocument.1">
                  <p:embed/>
                </p:oleObj>
              </mc:Choice>
              <mc:Fallback>
                <p:oleObj name="think-cell Folie" r:id="rId17" imgW="344" imgH="34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34AB4B-3282-5E6A-7503-72B4683FD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feil: nach oben 29">
            <a:extLst>
              <a:ext uri="{FF2B5EF4-FFF2-40B4-BE49-F238E27FC236}">
                <a16:creationId xmlns:a16="http://schemas.microsoft.com/office/drawing/2014/main" id="{95710BB4-41A5-BDE9-2967-0A06323C4EC8}"/>
              </a:ext>
            </a:extLst>
          </p:cNvPr>
          <p:cNvSpPr/>
          <p:nvPr/>
        </p:nvSpPr>
        <p:spPr>
          <a:xfrm rot="5400000">
            <a:off x="4147826" y="2691511"/>
            <a:ext cx="288000" cy="3316246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2" name="Grafik 81" descr="Ölfass Silhouette">
            <a:extLst>
              <a:ext uri="{FF2B5EF4-FFF2-40B4-BE49-F238E27FC236}">
                <a16:creationId xmlns:a16="http://schemas.microsoft.com/office/drawing/2014/main" id="{0EBEE1E9-BA1D-0696-2425-0C56D7026F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09254" y="5826226"/>
            <a:ext cx="914400" cy="914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D7B33B-00F1-FF23-0753-3A792869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43BD18-B57F-2607-EB6C-F6B31B378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E2D094B-9237-1416-060E-31A85514ECF3}"/>
              </a:ext>
            </a:extLst>
          </p:cNvPr>
          <p:cNvSpPr/>
          <p:nvPr/>
        </p:nvSpPr>
        <p:spPr>
          <a:xfrm>
            <a:off x="2814494" y="3681355"/>
            <a:ext cx="115318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Combustion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0F5C4D5-7F00-A867-036D-5243445DDA74}"/>
              </a:ext>
            </a:extLst>
          </p:cNvPr>
          <p:cNvSpPr/>
          <p:nvPr/>
        </p:nvSpPr>
        <p:spPr>
          <a:xfrm>
            <a:off x="1610907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Gasifi-cation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5" name="Pfeil: nach oben gekrümmt 14">
            <a:extLst>
              <a:ext uri="{FF2B5EF4-FFF2-40B4-BE49-F238E27FC236}">
                <a16:creationId xmlns:a16="http://schemas.microsoft.com/office/drawing/2014/main" id="{FAEA1134-732C-2D5D-2F91-93E38E874096}"/>
              </a:ext>
            </a:extLst>
          </p:cNvPr>
          <p:cNvSpPr/>
          <p:nvPr/>
        </p:nvSpPr>
        <p:spPr>
          <a:xfrm>
            <a:off x="2349195" y="4869501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5DCAAAA5-1D1B-B2EA-D27E-6BDD17C28F73}"/>
              </a:ext>
            </a:extLst>
          </p:cNvPr>
          <p:cNvSpPr/>
          <p:nvPr/>
        </p:nvSpPr>
        <p:spPr>
          <a:xfrm rot="10800000">
            <a:off x="2349195" y="3455702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D96AE5D2-BED3-689B-A7DA-06471974CE85}"/>
              </a:ext>
            </a:extLst>
          </p:cNvPr>
          <p:cNvSpPr/>
          <p:nvPr/>
        </p:nvSpPr>
        <p:spPr>
          <a:xfrm>
            <a:off x="2035057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17A35BF8-2374-3391-9995-FE40653C071D}"/>
              </a:ext>
            </a:extLst>
          </p:cNvPr>
          <p:cNvSpPr/>
          <p:nvPr/>
        </p:nvSpPr>
        <p:spPr>
          <a:xfrm>
            <a:off x="3303840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Wolke 18">
            <a:extLst>
              <a:ext uri="{FF2B5EF4-FFF2-40B4-BE49-F238E27FC236}">
                <a16:creationId xmlns:a16="http://schemas.microsoft.com/office/drawing/2014/main" id="{4EC20779-AE2F-C031-AC90-ED97A6498BCF}"/>
              </a:ext>
            </a:extLst>
          </p:cNvPr>
          <p:cNvSpPr/>
          <p:nvPr/>
        </p:nvSpPr>
        <p:spPr>
          <a:xfrm>
            <a:off x="2956748" y="5647439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Air</a:t>
            </a:r>
          </a:p>
        </p:txBody>
      </p:sp>
      <p:sp>
        <p:nvSpPr>
          <p:cNvPr id="20" name="Träne 19">
            <a:extLst>
              <a:ext uri="{FF2B5EF4-FFF2-40B4-BE49-F238E27FC236}">
                <a16:creationId xmlns:a16="http://schemas.microsoft.com/office/drawing/2014/main" id="{4DDDE767-DADF-D8E7-90A5-78CE3522B449}"/>
              </a:ext>
            </a:extLst>
          </p:cNvPr>
          <p:cNvSpPr/>
          <p:nvPr/>
        </p:nvSpPr>
        <p:spPr>
          <a:xfrm rot="20798351">
            <a:off x="1930804" y="5693159"/>
            <a:ext cx="383002" cy="362938"/>
          </a:xfrm>
          <a:prstGeom prst="teardrop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200" dirty="0"/>
              <a:t>H</a:t>
            </a:r>
            <a:r>
              <a:rPr lang="de-AT" sz="1200" baseline="-25000" dirty="0"/>
              <a:t>2</a:t>
            </a:r>
            <a:r>
              <a:rPr lang="de-AT" sz="1200" dirty="0"/>
              <a:t>O</a:t>
            </a: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790B4D4B-D149-8EF6-383F-B20A6BACD845}"/>
              </a:ext>
            </a:extLst>
          </p:cNvPr>
          <p:cNvSpPr/>
          <p:nvPr/>
        </p:nvSpPr>
        <p:spPr>
          <a:xfrm rot="5400000">
            <a:off x="1160860" y="4045717"/>
            <a:ext cx="288000" cy="607834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Pfeil: nach oben 22">
            <a:extLst>
              <a:ext uri="{FF2B5EF4-FFF2-40B4-BE49-F238E27FC236}">
                <a16:creationId xmlns:a16="http://schemas.microsoft.com/office/drawing/2014/main" id="{91FC13F2-3884-BDCF-23ED-C43DEDDF8C3A}"/>
              </a:ext>
            </a:extLst>
          </p:cNvPr>
          <p:cNvSpPr/>
          <p:nvPr/>
        </p:nvSpPr>
        <p:spPr>
          <a:xfrm rot="10800000">
            <a:off x="6359298" y="5005563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039C2C0-E859-A9FA-39B7-BEA9D2591B9A}"/>
              </a:ext>
            </a:extLst>
          </p:cNvPr>
          <p:cNvSpPr txBox="1"/>
          <p:nvPr/>
        </p:nvSpPr>
        <p:spPr>
          <a:xfrm>
            <a:off x="5640490" y="5592575"/>
            <a:ext cx="1612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Impurities</a:t>
            </a:r>
            <a:r>
              <a:rPr lang="de-AT" sz="1200" b="1" dirty="0"/>
              <a:t> </a:t>
            </a:r>
            <a:r>
              <a:rPr lang="de-AT" sz="1200" dirty="0"/>
              <a:t>(</a:t>
            </a:r>
            <a:r>
              <a:rPr lang="de-AT" sz="1200" dirty="0" err="1"/>
              <a:t>particles</a:t>
            </a:r>
            <a:r>
              <a:rPr lang="de-AT" sz="1200" dirty="0"/>
              <a:t>, </a:t>
            </a:r>
            <a:r>
              <a:rPr lang="de-AT" sz="1200" dirty="0" err="1"/>
              <a:t>tars</a:t>
            </a:r>
            <a:r>
              <a:rPr lang="de-AT" sz="1200" dirty="0"/>
              <a:t>, </a:t>
            </a:r>
            <a:br>
              <a:rPr lang="de-AT" sz="1200" dirty="0"/>
            </a:br>
            <a:r>
              <a:rPr lang="de-AT" sz="1200" dirty="0"/>
              <a:t>N, S, Cl compounds)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355957A-3FA1-6590-FAAD-1EC6CEDFD60E}"/>
              </a:ext>
            </a:extLst>
          </p:cNvPr>
          <p:cNvSpPr/>
          <p:nvPr/>
        </p:nvSpPr>
        <p:spPr>
          <a:xfrm>
            <a:off x="7991725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Fischer-Tropsch </a:t>
            </a:r>
            <a:r>
              <a:rPr lang="de-AT" sz="1400" dirty="0" err="1"/>
              <a:t>synthesis</a:t>
            </a:r>
            <a:endParaRPr lang="de-AT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1765ABB-7B10-EBA3-B935-8FFB5CAA03AC}"/>
              </a:ext>
            </a:extLst>
          </p:cNvPr>
          <p:cNvSpPr/>
          <p:nvPr/>
        </p:nvSpPr>
        <p:spPr>
          <a:xfrm>
            <a:off x="10162602" y="3692749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Upgrading</a:t>
            </a:r>
          </a:p>
        </p:txBody>
      </p:sp>
      <p:pic>
        <p:nvPicPr>
          <p:cNvPr id="28" name="Grafik 27" descr="Ölfass Silhouette">
            <a:extLst>
              <a:ext uri="{FF2B5EF4-FFF2-40B4-BE49-F238E27FC236}">
                <a16:creationId xmlns:a16="http://schemas.microsoft.com/office/drawing/2014/main" id="{999E06BF-FBB2-B5CF-105F-4B1334EBD0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283962" y="5417428"/>
            <a:ext cx="914400" cy="914400"/>
          </a:xfrm>
          <a:prstGeom prst="rect">
            <a:avLst/>
          </a:prstGeom>
        </p:spPr>
      </p:pic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08A1A4D4-F201-5124-26B7-36FFC00BAFC3}"/>
              </a:ext>
            </a:extLst>
          </p:cNvPr>
          <p:cNvSpPr/>
          <p:nvPr/>
        </p:nvSpPr>
        <p:spPr>
          <a:xfrm rot="5400000">
            <a:off x="7351569" y="3856269"/>
            <a:ext cx="288000" cy="98673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Pfeil: nach oben 31">
            <a:extLst>
              <a:ext uri="{FF2B5EF4-FFF2-40B4-BE49-F238E27FC236}">
                <a16:creationId xmlns:a16="http://schemas.microsoft.com/office/drawing/2014/main" id="{FDA0E8F4-479E-ED26-87D5-EDE55CFFC170}"/>
              </a:ext>
            </a:extLst>
          </p:cNvPr>
          <p:cNvSpPr/>
          <p:nvPr/>
        </p:nvSpPr>
        <p:spPr>
          <a:xfrm rot="5400000">
            <a:off x="9444561" y="3775594"/>
            <a:ext cx="288000" cy="114808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52B6F732-33FC-271E-0933-E43CAE8EB84F}"/>
              </a:ext>
            </a:extLst>
          </p:cNvPr>
          <p:cNvSpPr/>
          <p:nvPr/>
        </p:nvSpPr>
        <p:spPr>
          <a:xfrm rot="10800000">
            <a:off x="10582062" y="5023652"/>
            <a:ext cx="183876" cy="470368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6" name="Chart 3">
            <a:extLst>
              <a:ext uri="{FF2B5EF4-FFF2-40B4-BE49-F238E27FC236}">
                <a16:creationId xmlns:a16="http://schemas.microsoft.com/office/drawing/2014/main" id="{366C7FBA-D95D-9E55-C08E-3944DC6C911F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749675" y="4433888"/>
          <a:ext cx="2443163" cy="20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A3A6823-C2CB-D1C5-0D12-226A18CE3B3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24475" y="4686300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FED4C3-C79A-4A5F-B613-0F64AF7B3C00}" type="datetime'''''''''''''''''''H''''''''''''''2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FFD1D5-8CFC-C9F9-DD74-2BFC6BA9EFC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557838" y="5819775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8034102-BB51-45FB-BE32-B2626C507585}" type="datetime'''''''C''''''''''''''''''''''''''O'''''''''''''">
              <a:rPr lang="de-AT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3C4FFF5-18F3-496D-C76D-8BA6672945D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32250" y="5727700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87125F-47F6-4836-83CD-C89E3F4B3651}" type="datetime'''''''C''''''''''''''''''''''''''''O''''''''''''''''''2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C72CE07-8188-82A7-94DC-9CE4B85FD517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92588" y="4775200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99F138-B257-44F7-A60F-CA28D21F97A1}" type="datetime'''C''''''''''''''''''''''''''''''''''''''''''''''H''4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CH4</a:t>
            </a:fld>
            <a:endParaRPr lang="de-AT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7B11FD-0570-558A-AD71-9867324DE19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68825" y="4562475"/>
            <a:ext cx="311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4923F5-D2F4-4276-A0E5-3BDB768DE08F}" type="datetime'''''''''''''''R''''''es''''''''''''''''''''''''''''t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Rest</a:t>
            </a:fld>
            <a:endParaRPr lang="de-AT" sz="14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1A3252F-F936-9419-81EA-5DD8F0B0DD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4519613" y="5000625"/>
            <a:ext cx="268288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352B2D-2271-4F28-90CC-309455CDDE76}" type="datetime'''''''''''''''7''''''''''''''%''''''''''''''''''''''''''''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16E98149-9723-4BF1-7CBA-117FBB0755C6}"/>
              </a:ext>
            </a:extLst>
          </p:cNvPr>
          <p:cNvSpPr txBox="1"/>
          <p:nvPr/>
        </p:nvSpPr>
        <p:spPr>
          <a:xfrm>
            <a:off x="4100194" y="3994188"/>
            <a:ext cx="1609778" cy="2441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Product</a:t>
            </a:r>
            <a:r>
              <a:rPr lang="de-AT" sz="1600" dirty="0"/>
              <a:t> Gas</a:t>
            </a:r>
            <a:r>
              <a:rPr lang="de-AT" sz="1600" baseline="30000" dirty="0"/>
              <a:t>#</a:t>
            </a:r>
          </a:p>
        </p:txBody>
      </p:sp>
      <p:pic>
        <p:nvPicPr>
          <p:cNvPr id="78" name="Grafik 77" descr="Ölfass Silhouette">
            <a:extLst>
              <a:ext uri="{FF2B5EF4-FFF2-40B4-BE49-F238E27FC236}">
                <a16:creationId xmlns:a16="http://schemas.microsoft.com/office/drawing/2014/main" id="{1379C930-05A3-479A-C4EF-BF8C8288053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65156" y="5377777"/>
            <a:ext cx="914400" cy="914400"/>
          </a:xfrm>
          <a:prstGeom prst="rect">
            <a:avLst/>
          </a:prstGeom>
        </p:spPr>
      </p:pic>
      <p:pic>
        <p:nvPicPr>
          <p:cNvPr id="79" name="Grafik 78" descr="Ölfass Silhouette">
            <a:extLst>
              <a:ext uri="{FF2B5EF4-FFF2-40B4-BE49-F238E27FC236}">
                <a16:creationId xmlns:a16="http://schemas.microsoft.com/office/drawing/2014/main" id="{0DEEF528-FD4A-68E7-FFD0-8ADA1D6060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64490" y="5434301"/>
            <a:ext cx="914400" cy="914400"/>
          </a:xfrm>
          <a:prstGeom prst="rect">
            <a:avLst/>
          </a:prstGeom>
        </p:spPr>
      </p:pic>
      <p:pic>
        <p:nvPicPr>
          <p:cNvPr id="81" name="Grafik 80" descr="Ölfass Silhouette">
            <a:extLst>
              <a:ext uri="{FF2B5EF4-FFF2-40B4-BE49-F238E27FC236}">
                <a16:creationId xmlns:a16="http://schemas.microsoft.com/office/drawing/2014/main" id="{646176A5-BF54-A18E-D584-62AFF8D280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76377" y="5812483"/>
            <a:ext cx="914400" cy="914400"/>
          </a:xfrm>
          <a:prstGeom prst="rect">
            <a:avLst/>
          </a:prstGeom>
        </p:spPr>
      </p:pic>
      <p:sp>
        <p:nvSpPr>
          <p:cNvPr id="80" name="Inhaltsplatzhalter 2">
            <a:extLst>
              <a:ext uri="{FF2B5EF4-FFF2-40B4-BE49-F238E27FC236}">
                <a16:creationId xmlns:a16="http://schemas.microsoft.com/office/drawing/2014/main" id="{13E375F3-8521-4C82-32EC-07C7794B500F}"/>
              </a:ext>
            </a:extLst>
          </p:cNvPr>
          <p:cNvSpPr txBox="1">
            <a:spLocks/>
          </p:cNvSpPr>
          <p:nvPr/>
        </p:nvSpPr>
        <p:spPr bwMode="auto">
          <a:xfrm>
            <a:off x="10095688" y="5847813"/>
            <a:ext cx="1190178" cy="470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Jet and marine fuel</a:t>
            </a:r>
          </a:p>
        </p:txBody>
      </p: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48BFBBDE-E886-6F39-5280-0DE7C97D0C45}"/>
              </a:ext>
            </a:extLst>
          </p:cNvPr>
          <p:cNvCxnSpPr>
            <a:cxnSpLocks/>
            <a:stCxn id="22" idx="0"/>
            <a:endCxn id="14" idx="0"/>
          </p:cNvCxnSpPr>
          <p:nvPr/>
        </p:nvCxnSpPr>
        <p:spPr>
          <a:xfrm rot="16200000" flipV="1">
            <a:off x="4303476" y="1500184"/>
            <a:ext cx="12700" cy="4362341"/>
          </a:xfrm>
          <a:prstGeom prst="bentConnector3">
            <a:avLst>
              <a:gd name="adj1" fmla="val 5945457"/>
            </a:avLst>
          </a:prstGeom>
          <a:ln w="28575"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EB57E795-153B-1FAF-5B4D-36D4D86CFFC7}"/>
              </a:ext>
            </a:extLst>
          </p:cNvPr>
          <p:cNvCxnSpPr>
            <a:cxnSpLocks/>
            <a:stCxn id="101" idx="2"/>
          </p:cNvCxnSpPr>
          <p:nvPr/>
        </p:nvCxnSpPr>
        <p:spPr>
          <a:xfrm rot="10800000" flipV="1">
            <a:off x="1724238" y="2249474"/>
            <a:ext cx="1235204" cy="1432798"/>
          </a:xfrm>
          <a:prstGeom prst="bentConnector2">
            <a:avLst/>
          </a:prstGeom>
          <a:ln w="28575">
            <a:solidFill>
              <a:srgbClr val="C0C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8C47DAEB-C720-9195-3809-317974F84CE2}"/>
              </a:ext>
            </a:extLst>
          </p:cNvPr>
          <p:cNvSpPr txBox="1"/>
          <p:nvPr/>
        </p:nvSpPr>
        <p:spPr>
          <a:xfrm>
            <a:off x="9084098" y="3994188"/>
            <a:ext cx="1028207" cy="2324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Syncrude</a:t>
            </a:r>
            <a:endParaRPr lang="de-AT" sz="16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40BE1E3-7835-69AA-0FC6-CFD8ECF1E933}"/>
              </a:ext>
            </a:extLst>
          </p:cNvPr>
          <p:cNvSpPr txBox="1"/>
          <p:nvPr/>
        </p:nvSpPr>
        <p:spPr>
          <a:xfrm>
            <a:off x="7048499" y="3994189"/>
            <a:ext cx="905879" cy="2644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Syngas</a:t>
            </a:r>
            <a:endParaRPr lang="de-AT" sz="1600" dirty="0"/>
          </a:p>
        </p:txBody>
      </p:sp>
      <p:sp>
        <p:nvSpPr>
          <p:cNvPr id="100" name="Pfeil: nach oben 99">
            <a:extLst>
              <a:ext uri="{FF2B5EF4-FFF2-40B4-BE49-F238E27FC236}">
                <a16:creationId xmlns:a16="http://schemas.microsoft.com/office/drawing/2014/main" id="{9546BD9D-4E78-17B7-0199-55E4AC6310EE}"/>
              </a:ext>
            </a:extLst>
          </p:cNvPr>
          <p:cNvSpPr/>
          <p:nvPr/>
        </p:nvSpPr>
        <p:spPr>
          <a:xfrm>
            <a:off x="3303840" y="2572789"/>
            <a:ext cx="174496" cy="1094509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07274E7C-A204-8FB9-37DE-1590CF83F4A2}"/>
              </a:ext>
            </a:extLst>
          </p:cNvPr>
          <p:cNvSpPr txBox="1"/>
          <p:nvPr/>
        </p:nvSpPr>
        <p:spPr>
          <a:xfrm>
            <a:off x="4291826" y="2942264"/>
            <a:ext cx="16335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CO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recycling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gasification</a:t>
            </a:r>
            <a:r>
              <a:rPr lang="de-AT" sz="1400" dirty="0"/>
              <a:t> </a:t>
            </a:r>
            <a:r>
              <a:rPr lang="de-AT" sz="1400" dirty="0" err="1"/>
              <a:t>agent</a:t>
            </a:r>
            <a:endParaRPr lang="de-AT" sz="1400" dirty="0"/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CA2AB9B1-B114-3674-28DB-BC26478673A2}"/>
              </a:ext>
            </a:extLst>
          </p:cNvPr>
          <p:cNvSpPr txBox="1"/>
          <p:nvPr/>
        </p:nvSpPr>
        <p:spPr>
          <a:xfrm>
            <a:off x="471831" y="2281569"/>
            <a:ext cx="11957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CO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recycling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gasification</a:t>
            </a:r>
            <a:r>
              <a:rPr lang="de-AT" sz="1400" dirty="0"/>
              <a:t> </a:t>
            </a:r>
            <a:r>
              <a:rPr lang="de-AT" sz="1400" dirty="0" err="1"/>
              <a:t>agent</a:t>
            </a:r>
            <a:endParaRPr lang="de-AT" sz="1400" dirty="0"/>
          </a:p>
        </p:txBody>
      </p:sp>
      <p:graphicFrame>
        <p:nvGraphicFramePr>
          <p:cNvPr id="52" name="Chart 3">
            <a:extLst>
              <a:ext uri="{FF2B5EF4-FFF2-40B4-BE49-F238E27FC236}">
                <a16:creationId xmlns:a16="http://schemas.microsoft.com/office/drawing/2014/main" id="{0E58F681-89B0-B943-3282-D6F7781C11ED}"/>
              </a:ext>
            </a:extLst>
          </p:cNvPr>
          <p:cNvGraphicFramePr/>
          <p:nvPr>
            <p:custDataLst>
              <p:tags r:id="rId9"/>
            </p:custDataLst>
          </p:nvPr>
        </p:nvGraphicFramePr>
        <p:xfrm>
          <a:off x="7896225" y="1565275"/>
          <a:ext cx="2443163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19BC42FA-73DD-CF1F-A41D-AD75B001CA9A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9615488" y="1957388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0F13DF1-9796-4B43-8812-3A72294EED9C}" type="datetime'''''''''''''''''''H2''''''''''''''''''''''''''''''''''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ECB462EE-0D95-384B-55B0-1726C10199C1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9224963" y="2667000"/>
            <a:ext cx="358775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5A6A49C-92B8-41AE-84A3-F3048E07DC50}" type="datetime'1''''''4''''''''''''''''''''%''''''''''''''''''''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32DFC697-3243-E9B8-CC55-34B5398F5D74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9596438" y="2911475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4904AD8-E9BD-41DA-8C49-051264FFABAE}" type="datetime'''''''''C''''''''''''''''''''''O'">
              <a:rPr lang="de-AT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0F330805-46FC-7DC6-6B77-6C568CE06FEA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894763" y="3132138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906C958-EAA1-48FF-BB88-7B1652C5A465}" type="datetime'''''C''''''''''''''''''''''''''''''O''2''''''''''''''''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84A04804-8A5D-E14F-4949-6FC780B78CC8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658100" y="1903413"/>
            <a:ext cx="1008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de-AT" altLang="en-US" sz="1400" dirty="0" err="1"/>
              <a:t>Hydrocarbons</a:t>
            </a:r>
            <a:endParaRPr lang="de-AT" sz="1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36A8296-DC63-9A9C-C333-9520CEFF2B97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8934450" y="2454275"/>
            <a:ext cx="358775" cy="2127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4D4625-A6E8-4363-917D-539D02C7D3EC}" type="datetime'''''15''''%'''''''''''">
              <a:rPr lang="de-AT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15%</a:t>
            </a:fld>
            <a:endParaRPr lang="de-AT" sz="1400" dirty="0"/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8C4A52B5-7BA9-F3FA-9E3B-EF762092E8CF}"/>
              </a:ext>
            </a:extLst>
          </p:cNvPr>
          <p:cNvSpPr txBox="1"/>
          <p:nvPr/>
        </p:nvSpPr>
        <p:spPr>
          <a:xfrm>
            <a:off x="427354" y="6364573"/>
            <a:ext cx="702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*FT </a:t>
            </a:r>
            <a:r>
              <a:rPr lang="de-AT" sz="1200" dirty="0" err="1"/>
              <a:t>simulation</a:t>
            </a:r>
            <a:r>
              <a:rPr lang="de-AT" sz="1200" dirty="0"/>
              <a:t>: Fresh gas H2/CO/CO2/CH4 = 41/23</a:t>
            </a:r>
            <a:r>
              <a:rPr lang="de-AT" sz="1200" dirty="0">
                <a:solidFill>
                  <a:srgbClr val="FF0000"/>
                </a:solidFill>
              </a:rPr>
              <a:t>/5</a:t>
            </a:r>
            <a:r>
              <a:rPr lang="de-AT" sz="1200" dirty="0"/>
              <a:t>/10; </a:t>
            </a:r>
            <a:r>
              <a:rPr lang="de-AT" sz="1200" dirty="0" err="1"/>
              <a:t>X</a:t>
            </a:r>
            <a:r>
              <a:rPr lang="de-AT" sz="1200" baseline="-25000" dirty="0" err="1"/>
              <a:t>pp</a:t>
            </a:r>
            <a:r>
              <a:rPr lang="de-AT" sz="1200" dirty="0"/>
              <a:t>=65%, Recycle = 50%, S</a:t>
            </a:r>
            <a:r>
              <a:rPr lang="de-AT" sz="1200" baseline="-25000" dirty="0"/>
              <a:t>CO2</a:t>
            </a:r>
            <a:r>
              <a:rPr lang="de-AT" sz="1200" dirty="0"/>
              <a:t>=5%, S</a:t>
            </a:r>
            <a:r>
              <a:rPr lang="de-AT" sz="1200" baseline="-25000" dirty="0"/>
              <a:t>CH4</a:t>
            </a:r>
            <a:r>
              <a:rPr lang="de-AT" sz="1200" dirty="0"/>
              <a:t>=7%</a:t>
            </a:r>
          </a:p>
          <a:p>
            <a:r>
              <a:rPr lang="de-AT" sz="1200" baseline="30000" dirty="0"/>
              <a:t>#</a:t>
            </a:r>
            <a:r>
              <a:rPr lang="de-AT" sz="1200" dirty="0"/>
              <a:t>Examplary gas </a:t>
            </a:r>
            <a:r>
              <a:rPr lang="de-AT" sz="1200" dirty="0" err="1"/>
              <a:t>composition</a:t>
            </a:r>
            <a:r>
              <a:rPr lang="de-AT" sz="1200" dirty="0"/>
              <a:t> </a:t>
            </a:r>
            <a:r>
              <a:rPr lang="de-AT" sz="1200" dirty="0" err="1"/>
              <a:t>with</a:t>
            </a:r>
            <a:r>
              <a:rPr lang="de-AT" sz="1200" dirty="0"/>
              <a:t> CO2 </a:t>
            </a:r>
            <a:r>
              <a:rPr lang="de-AT" sz="1200" dirty="0" err="1"/>
              <a:t>as</a:t>
            </a:r>
            <a:r>
              <a:rPr lang="de-AT" sz="1200" dirty="0"/>
              <a:t> </a:t>
            </a:r>
            <a:r>
              <a:rPr lang="de-AT" sz="1200" dirty="0" err="1"/>
              <a:t>gasification</a:t>
            </a:r>
            <a:r>
              <a:rPr lang="de-AT" sz="1200" dirty="0"/>
              <a:t> medium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B0D6EFAA-C68C-0710-88D3-961114AD9A28}"/>
              </a:ext>
            </a:extLst>
          </p:cNvPr>
          <p:cNvSpPr txBox="1"/>
          <p:nvPr/>
        </p:nvSpPr>
        <p:spPr>
          <a:xfrm>
            <a:off x="7746611" y="1530573"/>
            <a:ext cx="2307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600" b="1" dirty="0"/>
              <a:t>FT </a:t>
            </a:r>
            <a:r>
              <a:rPr lang="de-AT" sz="1600" b="1" dirty="0" err="1"/>
              <a:t>tail</a:t>
            </a:r>
            <a:r>
              <a:rPr lang="de-AT" sz="1600" b="1" dirty="0"/>
              <a:t> gas </a:t>
            </a:r>
            <a:r>
              <a:rPr lang="de-AT" sz="1600" b="1" dirty="0" err="1"/>
              <a:t>composition</a:t>
            </a:r>
            <a:r>
              <a:rPr lang="de-AT" sz="1600" b="1" dirty="0"/>
              <a:t>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4984CE7-3B76-9F3A-ECDD-196A76AAED3F}"/>
              </a:ext>
            </a:extLst>
          </p:cNvPr>
          <p:cNvSpPr/>
          <p:nvPr/>
        </p:nvSpPr>
        <p:spPr>
          <a:xfrm>
            <a:off x="5973248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Coarse</a:t>
            </a:r>
            <a:r>
              <a:rPr lang="de-AT" sz="1400" dirty="0"/>
              <a:t> and </a:t>
            </a:r>
            <a:r>
              <a:rPr lang="de-AT" sz="1400" dirty="0" err="1"/>
              <a:t>fine</a:t>
            </a:r>
            <a:r>
              <a:rPr lang="de-AT" sz="1400" dirty="0"/>
              <a:t> gas </a:t>
            </a:r>
            <a:r>
              <a:rPr lang="de-AT" sz="1400" dirty="0" err="1"/>
              <a:t>cleaning</a:t>
            </a:r>
            <a:endParaRPr lang="de-AT" sz="14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415B008-1A36-1E56-6666-4D91CB01CF49}"/>
              </a:ext>
            </a:extLst>
          </p:cNvPr>
          <p:cNvGrpSpPr/>
          <p:nvPr/>
        </p:nvGrpSpPr>
        <p:grpSpPr>
          <a:xfrm>
            <a:off x="368963" y="4052831"/>
            <a:ext cx="631980" cy="663589"/>
            <a:chOff x="2065457" y="1740242"/>
            <a:chExt cx="631980" cy="663589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8216DDD-22BC-0AFB-1404-34C2A796B77F}"/>
                </a:ext>
              </a:extLst>
            </p:cNvPr>
            <p:cNvSpPr/>
            <p:nvPr/>
          </p:nvSpPr>
          <p:spPr>
            <a:xfrm>
              <a:off x="2065457" y="1740242"/>
              <a:ext cx="631980" cy="663589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6EEC579-A46F-1D9F-D2E4-8A8437C8A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83516">
              <a:off x="2123131" y="1798107"/>
              <a:ext cx="521660" cy="523023"/>
            </a:xfrm>
            <a:prstGeom prst="rect">
              <a:avLst/>
            </a:prstGeom>
          </p:spPr>
        </p:pic>
      </p:grp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67A224A-D5EA-665C-7391-363C5167DACE}"/>
              </a:ext>
            </a:extLst>
          </p:cNvPr>
          <p:cNvSpPr txBox="1">
            <a:spLocks/>
          </p:cNvSpPr>
          <p:nvPr/>
        </p:nvSpPr>
        <p:spPr bwMode="auto">
          <a:xfrm>
            <a:off x="64100" y="3888473"/>
            <a:ext cx="1241705" cy="2403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Feedstock</a:t>
            </a:r>
          </a:p>
        </p:txBody>
      </p:sp>
      <p:sp>
        <p:nvSpPr>
          <p:cNvPr id="101" name="Wolke 100">
            <a:extLst>
              <a:ext uri="{FF2B5EF4-FFF2-40B4-BE49-F238E27FC236}">
                <a16:creationId xmlns:a16="http://schemas.microsoft.com/office/drawing/2014/main" id="{BB16FB47-66C1-C5EF-A4B8-986D48383ED6}"/>
              </a:ext>
            </a:extLst>
          </p:cNvPr>
          <p:cNvSpPr/>
          <p:nvPr/>
        </p:nvSpPr>
        <p:spPr>
          <a:xfrm>
            <a:off x="2956747" y="1991051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/>
              <a:t>Flue</a:t>
            </a:r>
            <a:r>
              <a:rPr lang="de-AT" sz="1400" dirty="0"/>
              <a:t> gas</a:t>
            </a:r>
          </a:p>
        </p:txBody>
      </p: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84BBC32D-ADBB-1899-A27F-51DF54561419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7127515" y="2305747"/>
            <a:ext cx="739091" cy="2012126"/>
          </a:xfrm>
          <a:prstGeom prst="bentConnector2">
            <a:avLst/>
          </a:prstGeom>
          <a:ln w="28575"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el 1">
            <a:extLst>
              <a:ext uri="{FF2B5EF4-FFF2-40B4-BE49-F238E27FC236}">
                <a16:creationId xmlns:a16="http://schemas.microsoft.com/office/drawing/2014/main" id="{7EDE75A1-EE77-F717-E17D-22D2B8B1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rIns="91440"/>
          <a:lstStyle/>
          <a:p>
            <a:r>
              <a:rPr lang="en-US" dirty="0"/>
              <a:t>Integration of CO</a:t>
            </a:r>
            <a:r>
              <a:rPr lang="en-US" baseline="-25000" dirty="0"/>
              <a:t>2</a:t>
            </a:r>
            <a:r>
              <a:rPr lang="en-US" dirty="0"/>
              <a:t> separation and utilization</a:t>
            </a:r>
            <a:br>
              <a:rPr lang="en-US" dirty="0"/>
            </a:br>
            <a:r>
              <a:rPr lang="en-US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5531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94A57-2750-E566-6314-7A943157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22A6BB4F-3E15-DF6C-D3A4-BFB7A332BDB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4443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44" imgH="344" progId="TCLayout.ActiveDocument.1">
                  <p:embed/>
                </p:oleObj>
              </mc:Choice>
              <mc:Fallback>
                <p:oleObj name="think-cell Folie" r:id="rId17" imgW="344" imgH="34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34AB4B-3282-5E6A-7503-72B4683FD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feil: nach oben 29">
            <a:extLst>
              <a:ext uri="{FF2B5EF4-FFF2-40B4-BE49-F238E27FC236}">
                <a16:creationId xmlns:a16="http://schemas.microsoft.com/office/drawing/2014/main" id="{DCA9A53C-B3CB-A5BE-60F7-40D822067C76}"/>
              </a:ext>
            </a:extLst>
          </p:cNvPr>
          <p:cNvSpPr/>
          <p:nvPr/>
        </p:nvSpPr>
        <p:spPr>
          <a:xfrm rot="5400000">
            <a:off x="4147826" y="2691511"/>
            <a:ext cx="288000" cy="3316246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2" name="Grafik 81" descr="Ölfass Silhouette">
            <a:extLst>
              <a:ext uri="{FF2B5EF4-FFF2-40B4-BE49-F238E27FC236}">
                <a16:creationId xmlns:a16="http://schemas.microsoft.com/office/drawing/2014/main" id="{CE6BE974-B8E5-E438-38F0-EEFC8A26A9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09254" y="5826226"/>
            <a:ext cx="914400" cy="914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414744-31BC-2D05-914C-8D43E314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7EC3F4-2511-D4AE-7BA8-369F380CD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79CAD7A-DA61-6E6B-67D0-5BA58B2AF962}"/>
              </a:ext>
            </a:extLst>
          </p:cNvPr>
          <p:cNvSpPr/>
          <p:nvPr/>
        </p:nvSpPr>
        <p:spPr>
          <a:xfrm>
            <a:off x="2814494" y="3681355"/>
            <a:ext cx="115318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Combustion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CD806C-D2E8-35D9-1A43-505218CBB006}"/>
              </a:ext>
            </a:extLst>
          </p:cNvPr>
          <p:cNvSpPr/>
          <p:nvPr/>
        </p:nvSpPr>
        <p:spPr>
          <a:xfrm>
            <a:off x="1610907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Gasifi-cation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5" name="Pfeil: nach oben gekrümmt 14">
            <a:extLst>
              <a:ext uri="{FF2B5EF4-FFF2-40B4-BE49-F238E27FC236}">
                <a16:creationId xmlns:a16="http://schemas.microsoft.com/office/drawing/2014/main" id="{105A57E7-62CB-A839-A539-6ECF92BEC6CB}"/>
              </a:ext>
            </a:extLst>
          </p:cNvPr>
          <p:cNvSpPr/>
          <p:nvPr/>
        </p:nvSpPr>
        <p:spPr>
          <a:xfrm>
            <a:off x="2349195" y="4869501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2B7F68B9-A66A-9509-5836-C435A6031F05}"/>
              </a:ext>
            </a:extLst>
          </p:cNvPr>
          <p:cNvSpPr/>
          <p:nvPr/>
        </p:nvSpPr>
        <p:spPr>
          <a:xfrm rot="10800000">
            <a:off x="2349195" y="3455702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8F264743-D9E0-DA2E-0F78-8EB8F75C1A15}"/>
              </a:ext>
            </a:extLst>
          </p:cNvPr>
          <p:cNvSpPr/>
          <p:nvPr/>
        </p:nvSpPr>
        <p:spPr>
          <a:xfrm>
            <a:off x="2035057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EC2921B0-8C24-00E6-7E6B-5CB2CA53A28C}"/>
              </a:ext>
            </a:extLst>
          </p:cNvPr>
          <p:cNvSpPr/>
          <p:nvPr/>
        </p:nvSpPr>
        <p:spPr>
          <a:xfrm>
            <a:off x="3303840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Wolke 18">
            <a:extLst>
              <a:ext uri="{FF2B5EF4-FFF2-40B4-BE49-F238E27FC236}">
                <a16:creationId xmlns:a16="http://schemas.microsoft.com/office/drawing/2014/main" id="{0EAEF47E-404F-32CA-A221-102141EF7C9B}"/>
              </a:ext>
            </a:extLst>
          </p:cNvPr>
          <p:cNvSpPr/>
          <p:nvPr/>
        </p:nvSpPr>
        <p:spPr>
          <a:xfrm>
            <a:off x="2956748" y="5647439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Air</a:t>
            </a:r>
          </a:p>
        </p:txBody>
      </p:sp>
      <p:sp>
        <p:nvSpPr>
          <p:cNvPr id="20" name="Träne 19">
            <a:extLst>
              <a:ext uri="{FF2B5EF4-FFF2-40B4-BE49-F238E27FC236}">
                <a16:creationId xmlns:a16="http://schemas.microsoft.com/office/drawing/2014/main" id="{545237CB-32FD-174D-A172-2E21A28F7F43}"/>
              </a:ext>
            </a:extLst>
          </p:cNvPr>
          <p:cNvSpPr/>
          <p:nvPr/>
        </p:nvSpPr>
        <p:spPr>
          <a:xfrm rot="20798351">
            <a:off x="1930804" y="5693159"/>
            <a:ext cx="383002" cy="362938"/>
          </a:xfrm>
          <a:prstGeom prst="teardrop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200" dirty="0"/>
              <a:t>H</a:t>
            </a:r>
            <a:r>
              <a:rPr lang="de-AT" sz="1200" baseline="-25000" dirty="0"/>
              <a:t>2</a:t>
            </a:r>
            <a:r>
              <a:rPr lang="de-AT" sz="1200" dirty="0"/>
              <a:t>O</a:t>
            </a: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CC910753-700A-8951-B8D6-84818176A4D6}"/>
              </a:ext>
            </a:extLst>
          </p:cNvPr>
          <p:cNvSpPr/>
          <p:nvPr/>
        </p:nvSpPr>
        <p:spPr>
          <a:xfrm rot="5400000">
            <a:off x="1160860" y="4045717"/>
            <a:ext cx="288000" cy="607834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Pfeil: nach oben 22">
            <a:extLst>
              <a:ext uri="{FF2B5EF4-FFF2-40B4-BE49-F238E27FC236}">
                <a16:creationId xmlns:a16="http://schemas.microsoft.com/office/drawing/2014/main" id="{2ECD3CC1-E13C-9400-FDF7-F31D638B9AED}"/>
              </a:ext>
            </a:extLst>
          </p:cNvPr>
          <p:cNvSpPr/>
          <p:nvPr/>
        </p:nvSpPr>
        <p:spPr>
          <a:xfrm rot="10800000">
            <a:off x="6359298" y="5005563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F8A6313-8910-EEA3-C785-9B1DFF422C63}"/>
              </a:ext>
            </a:extLst>
          </p:cNvPr>
          <p:cNvSpPr txBox="1"/>
          <p:nvPr/>
        </p:nvSpPr>
        <p:spPr>
          <a:xfrm>
            <a:off x="5640490" y="5592575"/>
            <a:ext cx="1612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Impurities</a:t>
            </a:r>
            <a:r>
              <a:rPr lang="de-AT" sz="1200" b="1" dirty="0"/>
              <a:t> </a:t>
            </a:r>
            <a:r>
              <a:rPr lang="de-AT" sz="1200" dirty="0"/>
              <a:t>(</a:t>
            </a:r>
            <a:r>
              <a:rPr lang="de-AT" sz="1200" dirty="0" err="1"/>
              <a:t>particles</a:t>
            </a:r>
            <a:r>
              <a:rPr lang="de-AT" sz="1200" dirty="0"/>
              <a:t>, </a:t>
            </a:r>
            <a:r>
              <a:rPr lang="de-AT" sz="1200" dirty="0" err="1"/>
              <a:t>tars</a:t>
            </a:r>
            <a:r>
              <a:rPr lang="de-AT" sz="1200" dirty="0"/>
              <a:t>, </a:t>
            </a:r>
            <a:br>
              <a:rPr lang="de-AT" sz="1200" dirty="0"/>
            </a:br>
            <a:r>
              <a:rPr lang="de-AT" sz="1200" dirty="0"/>
              <a:t>N, S, Cl compounds)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C7BD51B-565C-D7A7-CD1E-875DEFC1F6F0}"/>
              </a:ext>
            </a:extLst>
          </p:cNvPr>
          <p:cNvSpPr/>
          <p:nvPr/>
        </p:nvSpPr>
        <p:spPr>
          <a:xfrm>
            <a:off x="7991725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Fischer-Tropsch </a:t>
            </a:r>
            <a:r>
              <a:rPr lang="de-AT" sz="1400" dirty="0" err="1"/>
              <a:t>synthesis</a:t>
            </a:r>
            <a:endParaRPr lang="de-AT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412B70E-CB27-4A7C-17CE-F7BB3669253C}"/>
              </a:ext>
            </a:extLst>
          </p:cNvPr>
          <p:cNvSpPr/>
          <p:nvPr/>
        </p:nvSpPr>
        <p:spPr>
          <a:xfrm>
            <a:off x="10162602" y="3692749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Upgrading</a:t>
            </a:r>
          </a:p>
        </p:txBody>
      </p:sp>
      <p:pic>
        <p:nvPicPr>
          <p:cNvPr id="28" name="Grafik 27" descr="Ölfass Silhouette">
            <a:extLst>
              <a:ext uri="{FF2B5EF4-FFF2-40B4-BE49-F238E27FC236}">
                <a16:creationId xmlns:a16="http://schemas.microsoft.com/office/drawing/2014/main" id="{386323CD-CAAB-E71A-9F91-AC27669EFC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283962" y="5417428"/>
            <a:ext cx="914400" cy="914400"/>
          </a:xfrm>
          <a:prstGeom prst="rect">
            <a:avLst/>
          </a:prstGeom>
        </p:spPr>
      </p:pic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AC38C79F-FC58-9EAC-9B9B-1EE6F62E504B}"/>
              </a:ext>
            </a:extLst>
          </p:cNvPr>
          <p:cNvSpPr/>
          <p:nvPr/>
        </p:nvSpPr>
        <p:spPr>
          <a:xfrm rot="5400000">
            <a:off x="7351569" y="3856269"/>
            <a:ext cx="288000" cy="98673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Pfeil: nach oben 31">
            <a:extLst>
              <a:ext uri="{FF2B5EF4-FFF2-40B4-BE49-F238E27FC236}">
                <a16:creationId xmlns:a16="http://schemas.microsoft.com/office/drawing/2014/main" id="{01B3D464-6A4D-F0E0-056E-6FE08F1FE928}"/>
              </a:ext>
            </a:extLst>
          </p:cNvPr>
          <p:cNvSpPr/>
          <p:nvPr/>
        </p:nvSpPr>
        <p:spPr>
          <a:xfrm rot="5400000">
            <a:off x="9444561" y="3775594"/>
            <a:ext cx="288000" cy="114808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3B6A8AD7-B251-1A68-B92E-F0F96A161A73}"/>
              </a:ext>
            </a:extLst>
          </p:cNvPr>
          <p:cNvSpPr/>
          <p:nvPr/>
        </p:nvSpPr>
        <p:spPr>
          <a:xfrm rot="10800000">
            <a:off x="10582062" y="5023652"/>
            <a:ext cx="183876" cy="470368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A446BFD3-37C3-A366-B4B2-6D3DE1D61D2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1777643"/>
              </p:ext>
            </p:extLst>
          </p:nvPr>
        </p:nvGraphicFramePr>
        <p:xfrm>
          <a:off x="3749675" y="4433888"/>
          <a:ext cx="2443163" cy="20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C7272D1-F70C-0EA4-0420-3C89FAAC62F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24475" y="4686300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FED4C3-C79A-4A5F-B613-0F64AF7B3C00}" type="datetime'''''''''''''''''''H''''''''''''''2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0D21817-231A-67E2-AAA5-F714B1CB944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557838" y="5819775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8034102-BB51-45FB-BE32-B2626C507585}" type="datetime'''''''C''''''''''''''''''''''''''O'''''''''''''">
              <a:rPr lang="de-AT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614EDBA-A97B-ED91-A3C5-66670BD1C3E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32250" y="5727700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87125F-47F6-4836-83CD-C89E3F4B3651}" type="datetime'''''''C''''''''''''''''''''''''''''O''''''''''''''''''2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05960F6-A546-EA7C-D774-BD60ED7FCBC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519613" y="5000625"/>
            <a:ext cx="268288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E9FF6BB-C716-4A27-88DD-8AD18F2A27EF}" type="datetime'''''''''''''''''''''''''''''''''''''''''''''7''''%''''''''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52BE47F-E99D-04D9-828C-8916D60C95A5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192588" y="4775200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99F138-B257-44F7-A60F-CA28D21F97A1}" type="datetime'''C''''''''''''''''''''''''''''''''''''''''''''''H''4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CH4</a:t>
            </a:fld>
            <a:endParaRPr lang="de-AT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5671A76-1F82-25DB-F06A-058362DD1414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68825" y="4562475"/>
            <a:ext cx="311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4923F5-D2F4-4276-A0E5-3BDB768DE08F}" type="datetime'''''''''''''''R''''''es''''''''''''''''''''''''''''t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Rest</a:t>
            </a:fld>
            <a:endParaRPr lang="de-AT" sz="1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B4DDE190-253E-57AC-5B9C-B22745FC4123}"/>
              </a:ext>
            </a:extLst>
          </p:cNvPr>
          <p:cNvSpPr txBox="1"/>
          <p:nvPr/>
        </p:nvSpPr>
        <p:spPr>
          <a:xfrm>
            <a:off x="4100194" y="3994188"/>
            <a:ext cx="1609778" cy="2441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Product</a:t>
            </a:r>
            <a:r>
              <a:rPr lang="de-AT" sz="1600" dirty="0"/>
              <a:t> Gas</a:t>
            </a:r>
            <a:r>
              <a:rPr lang="de-AT" sz="1600" baseline="30000" dirty="0"/>
              <a:t>#</a:t>
            </a:r>
          </a:p>
        </p:txBody>
      </p:sp>
      <p:pic>
        <p:nvPicPr>
          <p:cNvPr id="78" name="Grafik 77" descr="Ölfass Silhouette">
            <a:extLst>
              <a:ext uri="{FF2B5EF4-FFF2-40B4-BE49-F238E27FC236}">
                <a16:creationId xmlns:a16="http://schemas.microsoft.com/office/drawing/2014/main" id="{E65AEBCB-0304-9E3A-7900-7955FB3A5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65156" y="5377777"/>
            <a:ext cx="914400" cy="914400"/>
          </a:xfrm>
          <a:prstGeom prst="rect">
            <a:avLst/>
          </a:prstGeom>
        </p:spPr>
      </p:pic>
      <p:pic>
        <p:nvPicPr>
          <p:cNvPr id="79" name="Grafik 78" descr="Ölfass Silhouette">
            <a:extLst>
              <a:ext uri="{FF2B5EF4-FFF2-40B4-BE49-F238E27FC236}">
                <a16:creationId xmlns:a16="http://schemas.microsoft.com/office/drawing/2014/main" id="{1A8A5319-C603-15BA-180D-202FF2A231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64490" y="5434301"/>
            <a:ext cx="914400" cy="914400"/>
          </a:xfrm>
          <a:prstGeom prst="rect">
            <a:avLst/>
          </a:prstGeom>
        </p:spPr>
      </p:pic>
      <p:pic>
        <p:nvPicPr>
          <p:cNvPr id="81" name="Grafik 80" descr="Ölfass Silhouette">
            <a:extLst>
              <a:ext uri="{FF2B5EF4-FFF2-40B4-BE49-F238E27FC236}">
                <a16:creationId xmlns:a16="http://schemas.microsoft.com/office/drawing/2014/main" id="{E6553B39-BB73-1C78-E76B-E582005EF2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76377" y="5812483"/>
            <a:ext cx="914400" cy="914400"/>
          </a:xfrm>
          <a:prstGeom prst="rect">
            <a:avLst/>
          </a:prstGeom>
        </p:spPr>
      </p:pic>
      <p:sp>
        <p:nvSpPr>
          <p:cNvPr id="80" name="Inhaltsplatzhalter 2">
            <a:extLst>
              <a:ext uri="{FF2B5EF4-FFF2-40B4-BE49-F238E27FC236}">
                <a16:creationId xmlns:a16="http://schemas.microsoft.com/office/drawing/2014/main" id="{B4E84925-A239-3768-6271-0AB57EF2556B}"/>
              </a:ext>
            </a:extLst>
          </p:cNvPr>
          <p:cNvSpPr txBox="1">
            <a:spLocks/>
          </p:cNvSpPr>
          <p:nvPr/>
        </p:nvSpPr>
        <p:spPr bwMode="auto">
          <a:xfrm>
            <a:off x="10095688" y="5847813"/>
            <a:ext cx="1190178" cy="470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Jet and marine fuel</a:t>
            </a:r>
          </a:p>
        </p:txBody>
      </p: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CA8E7C00-3185-DEF4-3902-C43AC69AD079}"/>
              </a:ext>
            </a:extLst>
          </p:cNvPr>
          <p:cNvCxnSpPr>
            <a:cxnSpLocks/>
            <a:stCxn id="22" idx="0"/>
            <a:endCxn id="14" idx="0"/>
          </p:cNvCxnSpPr>
          <p:nvPr/>
        </p:nvCxnSpPr>
        <p:spPr>
          <a:xfrm rot="16200000" flipV="1">
            <a:off x="4303476" y="1500184"/>
            <a:ext cx="12700" cy="4362341"/>
          </a:xfrm>
          <a:prstGeom prst="bentConnector3">
            <a:avLst>
              <a:gd name="adj1" fmla="val 5945457"/>
            </a:avLst>
          </a:prstGeom>
          <a:ln w="28575"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9692611A-084F-D753-86E7-4EF57DC2FD68}"/>
              </a:ext>
            </a:extLst>
          </p:cNvPr>
          <p:cNvCxnSpPr>
            <a:cxnSpLocks/>
            <a:stCxn id="101" idx="2"/>
          </p:cNvCxnSpPr>
          <p:nvPr/>
        </p:nvCxnSpPr>
        <p:spPr>
          <a:xfrm rot="10800000" flipV="1">
            <a:off x="1724238" y="2249474"/>
            <a:ext cx="1235204" cy="1432798"/>
          </a:xfrm>
          <a:prstGeom prst="bentConnector2">
            <a:avLst/>
          </a:prstGeom>
          <a:ln w="28575">
            <a:solidFill>
              <a:srgbClr val="C0C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7EDAA4E5-2435-29F0-5893-4822390A2A62}"/>
              </a:ext>
            </a:extLst>
          </p:cNvPr>
          <p:cNvSpPr txBox="1"/>
          <p:nvPr/>
        </p:nvSpPr>
        <p:spPr>
          <a:xfrm>
            <a:off x="9084098" y="3994188"/>
            <a:ext cx="1028207" cy="2324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Syncrude</a:t>
            </a:r>
            <a:endParaRPr lang="de-AT" sz="16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38252E0-F560-C6B0-8D90-5872699D45AB}"/>
              </a:ext>
            </a:extLst>
          </p:cNvPr>
          <p:cNvSpPr txBox="1"/>
          <p:nvPr/>
        </p:nvSpPr>
        <p:spPr>
          <a:xfrm>
            <a:off x="7048499" y="3994189"/>
            <a:ext cx="905879" cy="2644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Syngas</a:t>
            </a:r>
            <a:endParaRPr lang="de-AT" sz="1600" dirty="0"/>
          </a:p>
        </p:txBody>
      </p:sp>
      <p:cxnSp>
        <p:nvCxnSpPr>
          <p:cNvPr id="111" name="Verbinder: gewinkelt 110">
            <a:extLst>
              <a:ext uri="{FF2B5EF4-FFF2-40B4-BE49-F238E27FC236}">
                <a16:creationId xmlns:a16="http://schemas.microsoft.com/office/drawing/2014/main" id="{32166D29-6C5D-1536-92C7-9BAD54B5BF29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7519766" y="2697998"/>
            <a:ext cx="956170" cy="1010544"/>
          </a:xfrm>
          <a:prstGeom prst="bentConnector2">
            <a:avLst/>
          </a:prstGeom>
          <a:ln w="28575">
            <a:solidFill>
              <a:srgbClr val="6F62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>
            <a:extLst>
              <a:ext uri="{FF2B5EF4-FFF2-40B4-BE49-F238E27FC236}">
                <a16:creationId xmlns:a16="http://schemas.microsoft.com/office/drawing/2014/main" id="{FAD9D970-6F68-E56C-1AD8-F03EF0B649E9}"/>
              </a:ext>
            </a:extLst>
          </p:cNvPr>
          <p:cNvSpPr txBox="1"/>
          <p:nvPr/>
        </p:nvSpPr>
        <p:spPr>
          <a:xfrm>
            <a:off x="6578879" y="2440123"/>
            <a:ext cx="16447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Tail gas (</a:t>
            </a:r>
            <a:r>
              <a:rPr lang="de-AT" sz="1400" dirty="0" err="1"/>
              <a:t>reforming</a:t>
            </a:r>
            <a:r>
              <a:rPr lang="de-AT" sz="1400" dirty="0"/>
              <a:t>)</a:t>
            </a:r>
          </a:p>
        </p:txBody>
      </p:sp>
      <p:cxnSp>
        <p:nvCxnSpPr>
          <p:cNvPr id="140" name="Verbinder: gewinkelt 139">
            <a:extLst>
              <a:ext uri="{FF2B5EF4-FFF2-40B4-BE49-F238E27FC236}">
                <a16:creationId xmlns:a16="http://schemas.microsoft.com/office/drawing/2014/main" id="{85AB8379-0E01-151B-A969-EAE4D65441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28815" y="2721651"/>
            <a:ext cx="5563764" cy="949943"/>
          </a:xfrm>
          <a:prstGeom prst="bentConnector3">
            <a:avLst>
              <a:gd name="adj1" fmla="val 99990"/>
            </a:avLst>
          </a:prstGeom>
          <a:ln w="28575">
            <a:solidFill>
              <a:srgbClr val="6F6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feil: nach oben 99">
            <a:extLst>
              <a:ext uri="{FF2B5EF4-FFF2-40B4-BE49-F238E27FC236}">
                <a16:creationId xmlns:a16="http://schemas.microsoft.com/office/drawing/2014/main" id="{72AE401C-11BE-7754-C56B-7EFEBE43ADC6}"/>
              </a:ext>
            </a:extLst>
          </p:cNvPr>
          <p:cNvSpPr/>
          <p:nvPr/>
        </p:nvSpPr>
        <p:spPr>
          <a:xfrm>
            <a:off x="3303840" y="2572789"/>
            <a:ext cx="174496" cy="1094509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2C04B6FF-F91B-4193-2529-1E68757DD849}"/>
              </a:ext>
            </a:extLst>
          </p:cNvPr>
          <p:cNvSpPr txBox="1"/>
          <p:nvPr/>
        </p:nvSpPr>
        <p:spPr>
          <a:xfrm>
            <a:off x="4291826" y="2942264"/>
            <a:ext cx="16335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CO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recycling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gasification</a:t>
            </a:r>
            <a:r>
              <a:rPr lang="de-AT" sz="1400" dirty="0"/>
              <a:t> </a:t>
            </a:r>
            <a:r>
              <a:rPr lang="de-AT" sz="1400" dirty="0" err="1"/>
              <a:t>agent</a:t>
            </a:r>
            <a:endParaRPr lang="de-AT" sz="1400" dirty="0"/>
          </a:p>
        </p:txBody>
      </p:sp>
      <p:cxnSp>
        <p:nvCxnSpPr>
          <p:cNvPr id="152" name="Gerade Verbindung mit Pfeil 151">
            <a:extLst>
              <a:ext uri="{FF2B5EF4-FFF2-40B4-BE49-F238E27FC236}">
                <a16:creationId xmlns:a16="http://schemas.microsoft.com/office/drawing/2014/main" id="{8F42A5A3-CD75-4AF1-8963-9D3DFC648ACA}"/>
              </a:ext>
            </a:extLst>
          </p:cNvPr>
          <p:cNvCxnSpPr>
            <a:cxnSpLocks/>
          </p:cNvCxnSpPr>
          <p:nvPr/>
        </p:nvCxnSpPr>
        <p:spPr>
          <a:xfrm flipH="1" flipV="1">
            <a:off x="6481923" y="2926429"/>
            <a:ext cx="1003076" cy="0"/>
          </a:xfrm>
          <a:prstGeom prst="straightConnector1">
            <a:avLst/>
          </a:prstGeom>
          <a:ln w="28575"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>
            <a:extLst>
              <a:ext uri="{FF2B5EF4-FFF2-40B4-BE49-F238E27FC236}">
                <a16:creationId xmlns:a16="http://schemas.microsoft.com/office/drawing/2014/main" id="{7EB3F128-5133-7E48-AB86-ABD2D7CD9D6D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7495369" y="2721651"/>
            <a:ext cx="6070" cy="1272538"/>
          </a:xfrm>
          <a:prstGeom prst="straightConnector1">
            <a:avLst/>
          </a:prstGeom>
          <a:ln w="28575">
            <a:solidFill>
              <a:srgbClr val="6F6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>
            <a:extLst>
              <a:ext uri="{FF2B5EF4-FFF2-40B4-BE49-F238E27FC236}">
                <a16:creationId xmlns:a16="http://schemas.microsoft.com/office/drawing/2014/main" id="{43DB6BA2-5BCA-DDDA-8408-1BA601759FDA}"/>
              </a:ext>
            </a:extLst>
          </p:cNvPr>
          <p:cNvSpPr txBox="1"/>
          <p:nvPr/>
        </p:nvSpPr>
        <p:spPr>
          <a:xfrm>
            <a:off x="471831" y="2281569"/>
            <a:ext cx="11957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CO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recycling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gasification</a:t>
            </a:r>
            <a:r>
              <a:rPr lang="de-AT" sz="1400" dirty="0"/>
              <a:t> </a:t>
            </a:r>
            <a:r>
              <a:rPr lang="de-AT" sz="1400" dirty="0" err="1"/>
              <a:t>agent</a:t>
            </a:r>
            <a:endParaRPr lang="de-AT" sz="1400" dirty="0"/>
          </a:p>
        </p:txBody>
      </p:sp>
      <p:graphicFrame>
        <p:nvGraphicFramePr>
          <p:cNvPr id="56" name="Chart 3">
            <a:extLst>
              <a:ext uri="{FF2B5EF4-FFF2-40B4-BE49-F238E27FC236}">
                <a16:creationId xmlns:a16="http://schemas.microsoft.com/office/drawing/2014/main" id="{8117C3C7-FAEE-5BB8-A2B7-913DCF736A2D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74057479"/>
              </p:ext>
            </p:extLst>
          </p:nvPr>
        </p:nvGraphicFramePr>
        <p:xfrm>
          <a:off x="8091488" y="1670050"/>
          <a:ext cx="2443162" cy="192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AC39FA31-9882-08E9-9EFD-F56FC5DA651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9931400" y="2387600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0F13DF1-9796-4B43-8812-3A72294EED9C}" type="datetime'''''''''''''''''''H2''''''''''''''''''''''''''''''''''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BBC4CCB8-EEED-C982-167C-DC31F3E79B5D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958263" y="3214688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4904AD8-E9BD-41DA-8C49-051264FFABAE}" type="datetime'''''''''C''''''''''''''''''''''O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EEA61310-8964-FA71-3D3A-48CFBFEC73A8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391525" y="2346325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906C958-EAA1-48FF-BB88-7B1652C5A465}" type="datetime'''''C''''''''''''''''''''''''''''''O''2''''''''''''''''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29683131-34A5-82C5-53E9-0795D3BC5967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280400" y="1820863"/>
            <a:ext cx="1008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de-AT" altLang="en-US" sz="1400" dirty="0" err="1"/>
              <a:t>Hydrocarbons</a:t>
            </a:r>
            <a:endParaRPr lang="de-AT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AA63164-E4E6-4186-7B03-D0B3B85F974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9059863" y="2119313"/>
            <a:ext cx="268288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2AE139-ED3C-484B-BDAF-C4D7BA7A0B2A}" type="datetime'''''''''''''9%''''''''''''''''''''''''''''''''''''''''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8A1E61D4-03C6-2D29-0FF1-1D24916AC79E}"/>
              </a:ext>
            </a:extLst>
          </p:cNvPr>
          <p:cNvSpPr txBox="1"/>
          <p:nvPr/>
        </p:nvSpPr>
        <p:spPr>
          <a:xfrm>
            <a:off x="417422" y="6364881"/>
            <a:ext cx="698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*FT </a:t>
            </a:r>
            <a:r>
              <a:rPr lang="de-AT" sz="1200" dirty="0" err="1"/>
              <a:t>simulation</a:t>
            </a:r>
            <a:r>
              <a:rPr lang="de-AT" sz="1200" dirty="0"/>
              <a:t>: Fresh gas H2/CO/CO2/CH4 = 41/23</a:t>
            </a:r>
            <a:r>
              <a:rPr lang="de-AT" sz="1200" dirty="0">
                <a:solidFill>
                  <a:srgbClr val="FF0000"/>
                </a:solidFill>
              </a:rPr>
              <a:t>/5/0</a:t>
            </a:r>
            <a:r>
              <a:rPr lang="de-AT" sz="1200" dirty="0"/>
              <a:t>; </a:t>
            </a:r>
            <a:r>
              <a:rPr lang="de-AT" sz="1200" dirty="0" err="1"/>
              <a:t>X</a:t>
            </a:r>
            <a:r>
              <a:rPr lang="de-AT" sz="1200" baseline="-25000" dirty="0" err="1"/>
              <a:t>pp</a:t>
            </a:r>
            <a:r>
              <a:rPr lang="de-AT" sz="1200" dirty="0"/>
              <a:t>=65%, Recycle = 50%, S</a:t>
            </a:r>
            <a:r>
              <a:rPr lang="de-AT" sz="1200" baseline="-25000" dirty="0"/>
              <a:t>CO2</a:t>
            </a:r>
            <a:r>
              <a:rPr lang="de-AT" sz="1200" dirty="0"/>
              <a:t>=5%, S</a:t>
            </a:r>
            <a:r>
              <a:rPr lang="de-AT" sz="1200" baseline="-25000" dirty="0"/>
              <a:t>CH4</a:t>
            </a:r>
            <a:r>
              <a:rPr lang="de-AT" sz="1200" dirty="0"/>
              <a:t>=7%</a:t>
            </a:r>
          </a:p>
          <a:p>
            <a:r>
              <a:rPr lang="de-AT" sz="1200" baseline="30000" dirty="0"/>
              <a:t>#</a:t>
            </a:r>
            <a:r>
              <a:rPr lang="de-AT" sz="1200" dirty="0"/>
              <a:t>Examplary gas </a:t>
            </a:r>
            <a:r>
              <a:rPr lang="de-AT" sz="1200" dirty="0" err="1"/>
              <a:t>composition</a:t>
            </a:r>
            <a:r>
              <a:rPr lang="de-AT" sz="1200" dirty="0"/>
              <a:t> </a:t>
            </a:r>
            <a:r>
              <a:rPr lang="de-AT" sz="1200" dirty="0" err="1"/>
              <a:t>with</a:t>
            </a:r>
            <a:r>
              <a:rPr lang="de-AT" sz="1200" dirty="0"/>
              <a:t> CO2 </a:t>
            </a:r>
            <a:r>
              <a:rPr lang="de-AT" sz="1200" dirty="0" err="1"/>
              <a:t>as</a:t>
            </a:r>
            <a:r>
              <a:rPr lang="de-AT" sz="1200" dirty="0"/>
              <a:t> </a:t>
            </a:r>
            <a:r>
              <a:rPr lang="de-AT" sz="1200" dirty="0" err="1"/>
              <a:t>gasification</a:t>
            </a:r>
            <a:r>
              <a:rPr lang="de-AT" sz="1200" dirty="0"/>
              <a:t> medium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CF5353-D5BE-42EE-8DC0-E1DFAC9350A9}"/>
              </a:ext>
            </a:extLst>
          </p:cNvPr>
          <p:cNvSpPr txBox="1"/>
          <p:nvPr/>
        </p:nvSpPr>
        <p:spPr>
          <a:xfrm>
            <a:off x="7746611" y="1530573"/>
            <a:ext cx="2307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600" b="1" dirty="0"/>
              <a:t>FT </a:t>
            </a:r>
            <a:r>
              <a:rPr lang="de-AT" sz="1600" b="1" dirty="0" err="1"/>
              <a:t>tail</a:t>
            </a:r>
            <a:r>
              <a:rPr lang="de-AT" sz="1600" b="1" dirty="0"/>
              <a:t> gas </a:t>
            </a:r>
            <a:r>
              <a:rPr lang="de-AT" sz="1600" b="1" dirty="0" err="1"/>
              <a:t>composition</a:t>
            </a:r>
            <a:r>
              <a:rPr lang="de-AT" sz="1600" b="1" dirty="0"/>
              <a:t>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05289AD-9E66-7063-13F7-FDAC14DCC663}"/>
              </a:ext>
            </a:extLst>
          </p:cNvPr>
          <p:cNvSpPr/>
          <p:nvPr/>
        </p:nvSpPr>
        <p:spPr>
          <a:xfrm>
            <a:off x="5973248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Coarse</a:t>
            </a:r>
            <a:r>
              <a:rPr lang="de-AT" sz="1400" dirty="0"/>
              <a:t> and </a:t>
            </a:r>
            <a:r>
              <a:rPr lang="de-AT" sz="1400" dirty="0" err="1"/>
              <a:t>fine</a:t>
            </a:r>
            <a:r>
              <a:rPr lang="de-AT" sz="1400" dirty="0"/>
              <a:t> gas </a:t>
            </a:r>
            <a:r>
              <a:rPr lang="de-AT" sz="1400" dirty="0" err="1"/>
              <a:t>cleaning</a:t>
            </a:r>
            <a:endParaRPr lang="de-AT" sz="14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3B04D16-E584-AF4E-3A7C-96DF24536194}"/>
              </a:ext>
            </a:extLst>
          </p:cNvPr>
          <p:cNvGrpSpPr/>
          <p:nvPr/>
        </p:nvGrpSpPr>
        <p:grpSpPr>
          <a:xfrm>
            <a:off x="368963" y="4052831"/>
            <a:ext cx="631980" cy="663589"/>
            <a:chOff x="2065457" y="1740242"/>
            <a:chExt cx="631980" cy="663589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316474F4-6688-394C-871B-149B44E59CF0}"/>
                </a:ext>
              </a:extLst>
            </p:cNvPr>
            <p:cNvSpPr/>
            <p:nvPr/>
          </p:nvSpPr>
          <p:spPr>
            <a:xfrm>
              <a:off x="2065457" y="1740242"/>
              <a:ext cx="631980" cy="663589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EBB4BE2-2F20-8B93-36B5-8452C2FA8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83516">
              <a:off x="2123131" y="1798107"/>
              <a:ext cx="521660" cy="523023"/>
            </a:xfrm>
            <a:prstGeom prst="rect">
              <a:avLst/>
            </a:prstGeom>
          </p:spPr>
        </p:pic>
      </p:grp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CF8D785-54A6-8E05-0892-7EF0E2A43E09}"/>
              </a:ext>
            </a:extLst>
          </p:cNvPr>
          <p:cNvSpPr txBox="1">
            <a:spLocks/>
          </p:cNvSpPr>
          <p:nvPr/>
        </p:nvSpPr>
        <p:spPr bwMode="auto">
          <a:xfrm>
            <a:off x="64100" y="3888473"/>
            <a:ext cx="1241705" cy="2403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Feedstock</a:t>
            </a:r>
          </a:p>
        </p:txBody>
      </p:sp>
      <p:sp>
        <p:nvSpPr>
          <p:cNvPr id="101" name="Wolke 100">
            <a:extLst>
              <a:ext uri="{FF2B5EF4-FFF2-40B4-BE49-F238E27FC236}">
                <a16:creationId xmlns:a16="http://schemas.microsoft.com/office/drawing/2014/main" id="{45B05E7D-62E4-B24E-33DA-920A6BFD6F51}"/>
              </a:ext>
            </a:extLst>
          </p:cNvPr>
          <p:cNvSpPr/>
          <p:nvPr/>
        </p:nvSpPr>
        <p:spPr>
          <a:xfrm>
            <a:off x="2956747" y="1991051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/>
              <a:t>Flue</a:t>
            </a:r>
            <a:r>
              <a:rPr lang="de-AT" sz="1400" dirty="0"/>
              <a:t> gas</a:t>
            </a:r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46993897-909A-1518-1237-6776D282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rIns="91440"/>
          <a:lstStyle/>
          <a:p>
            <a:r>
              <a:rPr lang="en-US" dirty="0"/>
              <a:t>Integration of Tail gas valorization</a:t>
            </a:r>
            <a:br>
              <a:rPr lang="en-US" dirty="0"/>
            </a:br>
            <a:r>
              <a:rPr lang="en-US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1795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9E815-DD1F-6ABF-9BE2-8534C1F0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0489A115-FF51-24D7-26E2-982E8C38642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8043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44" imgH="344" progId="TCLayout.ActiveDocument.1">
                  <p:embed/>
                </p:oleObj>
              </mc:Choice>
              <mc:Fallback>
                <p:oleObj name="think-cell Folie" r:id="rId17" imgW="344" imgH="34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EA81F3-F51F-A75F-CCAA-6E06F0DD8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feil: nach oben 29">
            <a:extLst>
              <a:ext uri="{FF2B5EF4-FFF2-40B4-BE49-F238E27FC236}">
                <a16:creationId xmlns:a16="http://schemas.microsoft.com/office/drawing/2014/main" id="{3CB5D8F1-D33D-ACA5-E019-BA67090FFBAF}"/>
              </a:ext>
            </a:extLst>
          </p:cNvPr>
          <p:cNvSpPr/>
          <p:nvPr/>
        </p:nvSpPr>
        <p:spPr>
          <a:xfrm rot="5400000">
            <a:off x="4147826" y="2691511"/>
            <a:ext cx="288000" cy="3316246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2" name="Grafik 81" descr="Ölfass Silhouette">
            <a:extLst>
              <a:ext uri="{FF2B5EF4-FFF2-40B4-BE49-F238E27FC236}">
                <a16:creationId xmlns:a16="http://schemas.microsoft.com/office/drawing/2014/main" id="{D98E4113-2A89-9A88-C3BC-0335251EB4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09254" y="5826226"/>
            <a:ext cx="914400" cy="914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D8583D-A5FF-F128-EDA4-62719D7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BC84E2-B169-0CC8-1F27-BA49DC7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67BACD8-8141-7C76-DFA4-C03556AF34E9}"/>
              </a:ext>
            </a:extLst>
          </p:cNvPr>
          <p:cNvSpPr/>
          <p:nvPr/>
        </p:nvSpPr>
        <p:spPr>
          <a:xfrm>
            <a:off x="2814494" y="3681355"/>
            <a:ext cx="115318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Combustion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C1527D6-C99A-B07F-C6AF-A5C1E6E40087}"/>
              </a:ext>
            </a:extLst>
          </p:cNvPr>
          <p:cNvSpPr/>
          <p:nvPr/>
        </p:nvSpPr>
        <p:spPr>
          <a:xfrm>
            <a:off x="1610907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Gasifi-cation</a:t>
            </a:r>
            <a:r>
              <a:rPr lang="de-AT" sz="1400" dirty="0"/>
              <a:t> </a:t>
            </a:r>
            <a:r>
              <a:rPr lang="de-AT" sz="1400" dirty="0" err="1"/>
              <a:t>reactor</a:t>
            </a:r>
            <a:endParaRPr lang="de-AT" sz="1400" dirty="0"/>
          </a:p>
        </p:txBody>
      </p:sp>
      <p:sp>
        <p:nvSpPr>
          <p:cNvPr id="15" name="Pfeil: nach oben gekrümmt 14">
            <a:extLst>
              <a:ext uri="{FF2B5EF4-FFF2-40B4-BE49-F238E27FC236}">
                <a16:creationId xmlns:a16="http://schemas.microsoft.com/office/drawing/2014/main" id="{4758C2A7-3F3B-3620-982B-24C845AD0D94}"/>
              </a:ext>
            </a:extLst>
          </p:cNvPr>
          <p:cNvSpPr/>
          <p:nvPr/>
        </p:nvSpPr>
        <p:spPr>
          <a:xfrm>
            <a:off x="2349195" y="4869501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7C6C731C-45F5-9BC4-F724-81EA237120E8}"/>
              </a:ext>
            </a:extLst>
          </p:cNvPr>
          <p:cNvSpPr/>
          <p:nvPr/>
        </p:nvSpPr>
        <p:spPr>
          <a:xfrm rot="10800000">
            <a:off x="2349195" y="3455702"/>
            <a:ext cx="749808" cy="365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417BDE6B-5E64-8E99-7416-7FBBDE26C69E}"/>
              </a:ext>
            </a:extLst>
          </p:cNvPr>
          <p:cNvSpPr/>
          <p:nvPr/>
        </p:nvSpPr>
        <p:spPr>
          <a:xfrm>
            <a:off x="2035057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6AA03882-8419-9EAD-3BD6-25F8C6FA107B}"/>
              </a:ext>
            </a:extLst>
          </p:cNvPr>
          <p:cNvSpPr/>
          <p:nvPr/>
        </p:nvSpPr>
        <p:spPr>
          <a:xfrm>
            <a:off x="3303840" y="5005564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Wolke 18">
            <a:extLst>
              <a:ext uri="{FF2B5EF4-FFF2-40B4-BE49-F238E27FC236}">
                <a16:creationId xmlns:a16="http://schemas.microsoft.com/office/drawing/2014/main" id="{93E39991-CE45-D134-D124-FD04C8CABBCD}"/>
              </a:ext>
            </a:extLst>
          </p:cNvPr>
          <p:cNvSpPr/>
          <p:nvPr/>
        </p:nvSpPr>
        <p:spPr>
          <a:xfrm>
            <a:off x="2956748" y="5647439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Air</a:t>
            </a:r>
          </a:p>
        </p:txBody>
      </p:sp>
      <p:sp>
        <p:nvSpPr>
          <p:cNvPr id="20" name="Träne 19">
            <a:extLst>
              <a:ext uri="{FF2B5EF4-FFF2-40B4-BE49-F238E27FC236}">
                <a16:creationId xmlns:a16="http://schemas.microsoft.com/office/drawing/2014/main" id="{FEEF332A-C8FE-6623-0BDE-0C177F1EAFAB}"/>
              </a:ext>
            </a:extLst>
          </p:cNvPr>
          <p:cNvSpPr/>
          <p:nvPr/>
        </p:nvSpPr>
        <p:spPr>
          <a:xfrm rot="20798351">
            <a:off x="1930804" y="5693159"/>
            <a:ext cx="383002" cy="362938"/>
          </a:xfrm>
          <a:prstGeom prst="teardrop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200" dirty="0"/>
              <a:t>H</a:t>
            </a:r>
            <a:r>
              <a:rPr lang="de-AT" sz="1200" baseline="-25000" dirty="0"/>
              <a:t>2</a:t>
            </a:r>
            <a:r>
              <a:rPr lang="de-AT" sz="1200" dirty="0"/>
              <a:t>O</a:t>
            </a: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41B00A77-2501-22DE-4CB0-DFCE966F0CB6}"/>
              </a:ext>
            </a:extLst>
          </p:cNvPr>
          <p:cNvSpPr/>
          <p:nvPr/>
        </p:nvSpPr>
        <p:spPr>
          <a:xfrm rot="5400000">
            <a:off x="1160860" y="4045717"/>
            <a:ext cx="288000" cy="607834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Pfeil: nach oben 22">
            <a:extLst>
              <a:ext uri="{FF2B5EF4-FFF2-40B4-BE49-F238E27FC236}">
                <a16:creationId xmlns:a16="http://schemas.microsoft.com/office/drawing/2014/main" id="{0EAD30D3-96C4-9DBD-5FCF-4A03C3E0A48F}"/>
              </a:ext>
            </a:extLst>
          </p:cNvPr>
          <p:cNvSpPr/>
          <p:nvPr/>
        </p:nvSpPr>
        <p:spPr>
          <a:xfrm rot="10800000">
            <a:off x="6359298" y="5005563"/>
            <a:ext cx="174496" cy="58701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FD37914-66E3-19F8-CF86-314EB98D39E8}"/>
              </a:ext>
            </a:extLst>
          </p:cNvPr>
          <p:cNvSpPr txBox="1"/>
          <p:nvPr/>
        </p:nvSpPr>
        <p:spPr>
          <a:xfrm>
            <a:off x="5640490" y="5592575"/>
            <a:ext cx="1612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Impurities</a:t>
            </a:r>
            <a:r>
              <a:rPr lang="de-AT" sz="1200" b="1" dirty="0"/>
              <a:t> </a:t>
            </a:r>
            <a:r>
              <a:rPr lang="de-AT" sz="1200" dirty="0"/>
              <a:t>(</a:t>
            </a:r>
            <a:r>
              <a:rPr lang="de-AT" sz="1200" dirty="0" err="1"/>
              <a:t>particles</a:t>
            </a:r>
            <a:r>
              <a:rPr lang="de-AT" sz="1200" dirty="0"/>
              <a:t>, </a:t>
            </a:r>
            <a:r>
              <a:rPr lang="de-AT" sz="1200" dirty="0" err="1"/>
              <a:t>tars</a:t>
            </a:r>
            <a:r>
              <a:rPr lang="de-AT" sz="1200" dirty="0"/>
              <a:t>, </a:t>
            </a:r>
            <a:br>
              <a:rPr lang="de-AT" sz="1200" dirty="0"/>
            </a:br>
            <a:r>
              <a:rPr lang="de-AT" sz="1200" dirty="0"/>
              <a:t>N, S, Cl compounds)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2AC8443-D7EE-A30D-1D2B-D7C90B5DE386}"/>
              </a:ext>
            </a:extLst>
          </p:cNvPr>
          <p:cNvSpPr/>
          <p:nvPr/>
        </p:nvSpPr>
        <p:spPr>
          <a:xfrm>
            <a:off x="7991725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Fischer-Tropsch </a:t>
            </a:r>
            <a:r>
              <a:rPr lang="de-AT" sz="1400" dirty="0" err="1"/>
              <a:t>synthesis</a:t>
            </a:r>
            <a:endParaRPr lang="de-AT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0ECCFBD-5319-4300-6219-51469D4E7450}"/>
              </a:ext>
            </a:extLst>
          </p:cNvPr>
          <p:cNvSpPr/>
          <p:nvPr/>
        </p:nvSpPr>
        <p:spPr>
          <a:xfrm>
            <a:off x="10162602" y="3692749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Upgrading</a:t>
            </a:r>
          </a:p>
        </p:txBody>
      </p:sp>
      <p:pic>
        <p:nvPicPr>
          <p:cNvPr id="28" name="Grafik 27" descr="Ölfass Silhouette">
            <a:extLst>
              <a:ext uri="{FF2B5EF4-FFF2-40B4-BE49-F238E27FC236}">
                <a16:creationId xmlns:a16="http://schemas.microsoft.com/office/drawing/2014/main" id="{DCECA7B7-2B2B-DBAE-F856-56C775DDB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283962" y="5417428"/>
            <a:ext cx="914400" cy="914400"/>
          </a:xfrm>
          <a:prstGeom prst="rect">
            <a:avLst/>
          </a:prstGeom>
        </p:spPr>
      </p:pic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57B3864E-20E8-EA05-1DE8-100E0C08EE85}"/>
              </a:ext>
            </a:extLst>
          </p:cNvPr>
          <p:cNvSpPr/>
          <p:nvPr/>
        </p:nvSpPr>
        <p:spPr>
          <a:xfrm rot="5400000">
            <a:off x="7351569" y="3856269"/>
            <a:ext cx="288000" cy="98673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Pfeil: nach oben 31">
            <a:extLst>
              <a:ext uri="{FF2B5EF4-FFF2-40B4-BE49-F238E27FC236}">
                <a16:creationId xmlns:a16="http://schemas.microsoft.com/office/drawing/2014/main" id="{4160C172-9A20-9950-A0F7-C71F6045C65F}"/>
              </a:ext>
            </a:extLst>
          </p:cNvPr>
          <p:cNvSpPr/>
          <p:nvPr/>
        </p:nvSpPr>
        <p:spPr>
          <a:xfrm rot="5400000">
            <a:off x="9444561" y="3775594"/>
            <a:ext cx="288000" cy="1148081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53472219-FE13-7236-CC2C-86279EC80E01}"/>
              </a:ext>
            </a:extLst>
          </p:cNvPr>
          <p:cNvSpPr/>
          <p:nvPr/>
        </p:nvSpPr>
        <p:spPr>
          <a:xfrm rot="10800000">
            <a:off x="10582062" y="5023652"/>
            <a:ext cx="183876" cy="470368"/>
          </a:xfrm>
          <a:prstGeom prst="upArrow">
            <a:avLst>
              <a:gd name="adj1" fmla="val 35444"/>
              <a:gd name="adj2" fmla="val 103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BBCCB19D-348F-4C79-DDDD-59BD6D2BF6BF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749675" y="4433888"/>
          <a:ext cx="2443163" cy="20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36909D0-EF87-E46A-B978-5C54A0929C5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24475" y="4686300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FED4C3-C79A-4A5F-B613-0F64AF7B3C00}" type="datetime'''''''''''''''''''H''''''''''''''2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1BB10A1-DE0C-8EFD-C2D4-403303D7293A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557838" y="5819775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8034102-BB51-45FB-BE32-B2626C507585}" type="datetime'''''''C''''''''''''''''''''''''''O'''''''''''''">
              <a:rPr lang="de-AT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7A7AFCF-B4B9-706F-548F-1D5AE133154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32250" y="5727700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87125F-47F6-4836-83CD-C89E3F4B3651}" type="datetime'''''''C''''''''''''''''''''''''''''O''''''''''''''''''2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D87B43D-A197-0B7C-3CC6-19FC1CE1C69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519613" y="5000625"/>
            <a:ext cx="268288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E9FF6BB-C716-4A27-88DD-8AD18F2A27EF}" type="datetime'''''''''''''''''''''''''''''''''''''''''''''7''''%''''''''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72F271C-F990-FB89-BA4A-7A7000838BB9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192588" y="4775200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99F138-B257-44F7-A60F-CA28D21F97A1}" type="datetime'''C''''''''''''''''''''''''''''''''''''''''''''''H''4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CH4</a:t>
            </a:fld>
            <a:endParaRPr lang="de-AT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9A7005F-57E0-D62D-4C06-5424937F4B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68825" y="4562475"/>
            <a:ext cx="311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4923F5-D2F4-4276-A0E5-3BDB768DE08F}" type="datetime'''''''''''''''R''''''es''''''''''''''''''''''''''''t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Rest</a:t>
            </a:fld>
            <a:endParaRPr lang="de-AT" sz="1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854F0946-1F2B-0F9F-9030-22201FAD01A9}"/>
              </a:ext>
            </a:extLst>
          </p:cNvPr>
          <p:cNvSpPr txBox="1"/>
          <p:nvPr/>
        </p:nvSpPr>
        <p:spPr>
          <a:xfrm>
            <a:off x="4100194" y="3994188"/>
            <a:ext cx="1609778" cy="2441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Product</a:t>
            </a:r>
            <a:r>
              <a:rPr lang="de-AT" sz="1600" dirty="0"/>
              <a:t> Gas</a:t>
            </a:r>
            <a:r>
              <a:rPr lang="de-AT" sz="1600" baseline="30000" dirty="0"/>
              <a:t>#</a:t>
            </a:r>
          </a:p>
        </p:txBody>
      </p:sp>
      <p:pic>
        <p:nvPicPr>
          <p:cNvPr id="78" name="Grafik 77" descr="Ölfass Silhouette">
            <a:extLst>
              <a:ext uri="{FF2B5EF4-FFF2-40B4-BE49-F238E27FC236}">
                <a16:creationId xmlns:a16="http://schemas.microsoft.com/office/drawing/2014/main" id="{5BAC4ABA-A1A6-BB38-EFE5-7934268C2F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65156" y="5377777"/>
            <a:ext cx="914400" cy="914400"/>
          </a:xfrm>
          <a:prstGeom prst="rect">
            <a:avLst/>
          </a:prstGeom>
        </p:spPr>
      </p:pic>
      <p:pic>
        <p:nvPicPr>
          <p:cNvPr id="79" name="Grafik 78" descr="Ölfass Silhouette">
            <a:extLst>
              <a:ext uri="{FF2B5EF4-FFF2-40B4-BE49-F238E27FC236}">
                <a16:creationId xmlns:a16="http://schemas.microsoft.com/office/drawing/2014/main" id="{7004140B-5823-3D9C-7EAD-39270F2827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64490" y="5434301"/>
            <a:ext cx="914400" cy="914400"/>
          </a:xfrm>
          <a:prstGeom prst="rect">
            <a:avLst/>
          </a:prstGeom>
        </p:spPr>
      </p:pic>
      <p:pic>
        <p:nvPicPr>
          <p:cNvPr id="81" name="Grafik 80" descr="Ölfass Silhouette">
            <a:extLst>
              <a:ext uri="{FF2B5EF4-FFF2-40B4-BE49-F238E27FC236}">
                <a16:creationId xmlns:a16="http://schemas.microsoft.com/office/drawing/2014/main" id="{8CADA182-2DB3-B456-2B2B-190925D093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76377" y="5812483"/>
            <a:ext cx="914400" cy="914400"/>
          </a:xfrm>
          <a:prstGeom prst="rect">
            <a:avLst/>
          </a:prstGeom>
        </p:spPr>
      </p:pic>
      <p:sp>
        <p:nvSpPr>
          <p:cNvPr id="80" name="Inhaltsplatzhalter 2">
            <a:extLst>
              <a:ext uri="{FF2B5EF4-FFF2-40B4-BE49-F238E27FC236}">
                <a16:creationId xmlns:a16="http://schemas.microsoft.com/office/drawing/2014/main" id="{022F3C81-BC43-8C11-9456-104D11081CA7}"/>
              </a:ext>
            </a:extLst>
          </p:cNvPr>
          <p:cNvSpPr txBox="1">
            <a:spLocks/>
          </p:cNvSpPr>
          <p:nvPr/>
        </p:nvSpPr>
        <p:spPr bwMode="auto">
          <a:xfrm>
            <a:off x="10095688" y="5847813"/>
            <a:ext cx="1190178" cy="470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Jet and marine fuel</a:t>
            </a:r>
          </a:p>
        </p:txBody>
      </p: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CB602ABA-5F1E-7CE1-6218-8047D49B497A}"/>
              </a:ext>
            </a:extLst>
          </p:cNvPr>
          <p:cNvCxnSpPr>
            <a:cxnSpLocks/>
            <a:stCxn id="22" idx="0"/>
            <a:endCxn id="14" idx="0"/>
          </p:cNvCxnSpPr>
          <p:nvPr/>
        </p:nvCxnSpPr>
        <p:spPr>
          <a:xfrm rot="16200000" flipV="1">
            <a:off x="4303476" y="1500184"/>
            <a:ext cx="12700" cy="4362341"/>
          </a:xfrm>
          <a:prstGeom prst="bentConnector3">
            <a:avLst>
              <a:gd name="adj1" fmla="val 5945457"/>
            </a:avLst>
          </a:prstGeom>
          <a:ln w="28575"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6316EA95-E871-8844-D7DF-E01D50CDE6E8}"/>
              </a:ext>
            </a:extLst>
          </p:cNvPr>
          <p:cNvCxnSpPr>
            <a:cxnSpLocks/>
            <a:stCxn id="101" idx="2"/>
          </p:cNvCxnSpPr>
          <p:nvPr/>
        </p:nvCxnSpPr>
        <p:spPr>
          <a:xfrm rot="10800000" flipV="1">
            <a:off x="1724238" y="2249474"/>
            <a:ext cx="1235204" cy="1432798"/>
          </a:xfrm>
          <a:prstGeom prst="bentConnector2">
            <a:avLst/>
          </a:prstGeom>
          <a:ln w="28575">
            <a:solidFill>
              <a:srgbClr val="C0C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997DE299-E2E8-B604-EF9D-520E5A1E339D}"/>
              </a:ext>
            </a:extLst>
          </p:cNvPr>
          <p:cNvSpPr txBox="1"/>
          <p:nvPr/>
        </p:nvSpPr>
        <p:spPr>
          <a:xfrm>
            <a:off x="9084098" y="3994188"/>
            <a:ext cx="1028207" cy="2324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Syncrude</a:t>
            </a:r>
            <a:endParaRPr lang="de-AT" sz="16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09C659F-B1BB-36C1-0C24-862F78CCF7B5}"/>
              </a:ext>
            </a:extLst>
          </p:cNvPr>
          <p:cNvSpPr txBox="1"/>
          <p:nvPr/>
        </p:nvSpPr>
        <p:spPr>
          <a:xfrm>
            <a:off x="7048499" y="3994189"/>
            <a:ext cx="905879" cy="2644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defTabSz="914400" fontAlgn="base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defRPr sz="1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82638" indent="-325438" defTabSz="9144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>
                <a:solidFill>
                  <a:schemeClr val="lt1"/>
                </a:solidFill>
              </a:defRPr>
            </a:lvl2pPr>
            <a:lvl3pPr marL="1214438" indent="-300038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lt1"/>
                </a:solidFill>
              </a:defRPr>
            </a:lvl3pPr>
            <a:lvl4pPr marL="1636713" indent="-265113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lt1"/>
                </a:solidFill>
              </a:defRPr>
            </a:lvl4pPr>
            <a:lvl5pPr marL="20621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5193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9765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4337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890963" indent="-233363" defTabSz="914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r>
              <a:rPr lang="de-AT" sz="1600" dirty="0" err="1"/>
              <a:t>Syngas</a:t>
            </a:r>
            <a:endParaRPr lang="de-AT" sz="1600" dirty="0"/>
          </a:p>
        </p:txBody>
      </p:sp>
      <p:cxnSp>
        <p:nvCxnSpPr>
          <p:cNvPr id="111" name="Verbinder: gewinkelt 110">
            <a:extLst>
              <a:ext uri="{FF2B5EF4-FFF2-40B4-BE49-F238E27FC236}">
                <a16:creationId xmlns:a16="http://schemas.microsoft.com/office/drawing/2014/main" id="{EF70B95B-44A0-B9D8-5529-D2B0C5085A50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7519766" y="2697998"/>
            <a:ext cx="956170" cy="1010544"/>
          </a:xfrm>
          <a:prstGeom prst="bentConnector2">
            <a:avLst/>
          </a:prstGeom>
          <a:ln w="28575">
            <a:solidFill>
              <a:srgbClr val="6F62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>
            <a:extLst>
              <a:ext uri="{FF2B5EF4-FFF2-40B4-BE49-F238E27FC236}">
                <a16:creationId xmlns:a16="http://schemas.microsoft.com/office/drawing/2014/main" id="{A8AEC2C9-83A4-232A-B0F6-79AC9FC5985C}"/>
              </a:ext>
            </a:extLst>
          </p:cNvPr>
          <p:cNvSpPr txBox="1"/>
          <p:nvPr/>
        </p:nvSpPr>
        <p:spPr>
          <a:xfrm>
            <a:off x="6578879" y="2440123"/>
            <a:ext cx="16447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Tail gas (</a:t>
            </a:r>
            <a:r>
              <a:rPr lang="de-AT" sz="1400" dirty="0" err="1"/>
              <a:t>reforming</a:t>
            </a:r>
            <a:r>
              <a:rPr lang="de-AT" sz="1400" dirty="0"/>
              <a:t>)</a:t>
            </a:r>
          </a:p>
        </p:txBody>
      </p:sp>
      <p:cxnSp>
        <p:nvCxnSpPr>
          <p:cNvPr id="140" name="Verbinder: gewinkelt 139">
            <a:extLst>
              <a:ext uri="{FF2B5EF4-FFF2-40B4-BE49-F238E27FC236}">
                <a16:creationId xmlns:a16="http://schemas.microsoft.com/office/drawing/2014/main" id="{B1A9AFB2-F2FA-D36B-213E-393FFBE55C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28815" y="2721651"/>
            <a:ext cx="5563764" cy="949943"/>
          </a:xfrm>
          <a:prstGeom prst="bentConnector3">
            <a:avLst>
              <a:gd name="adj1" fmla="val 99990"/>
            </a:avLst>
          </a:prstGeom>
          <a:ln w="28575">
            <a:solidFill>
              <a:srgbClr val="6F6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feil: nach oben 99">
            <a:extLst>
              <a:ext uri="{FF2B5EF4-FFF2-40B4-BE49-F238E27FC236}">
                <a16:creationId xmlns:a16="http://schemas.microsoft.com/office/drawing/2014/main" id="{BDBAEB64-C439-8067-A45F-F0614BB7C58E}"/>
              </a:ext>
            </a:extLst>
          </p:cNvPr>
          <p:cNvSpPr/>
          <p:nvPr/>
        </p:nvSpPr>
        <p:spPr>
          <a:xfrm>
            <a:off x="3303840" y="2572789"/>
            <a:ext cx="174496" cy="1094509"/>
          </a:xfrm>
          <a:prstGeom prst="upArrow">
            <a:avLst>
              <a:gd name="adj1" fmla="val 35444"/>
              <a:gd name="adj2" fmla="val 1035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CB0984EF-DF83-31B1-77E9-62B92F68D0B1}"/>
              </a:ext>
            </a:extLst>
          </p:cNvPr>
          <p:cNvSpPr txBox="1"/>
          <p:nvPr/>
        </p:nvSpPr>
        <p:spPr>
          <a:xfrm>
            <a:off x="4291826" y="2942264"/>
            <a:ext cx="16335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CO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recycling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gasification</a:t>
            </a:r>
            <a:r>
              <a:rPr lang="de-AT" sz="1400" dirty="0"/>
              <a:t> </a:t>
            </a:r>
            <a:r>
              <a:rPr lang="de-AT" sz="1400" dirty="0" err="1"/>
              <a:t>agent</a:t>
            </a:r>
            <a:endParaRPr lang="de-AT" sz="1400" dirty="0"/>
          </a:p>
        </p:txBody>
      </p:sp>
      <p:cxnSp>
        <p:nvCxnSpPr>
          <p:cNvPr id="152" name="Gerade Verbindung mit Pfeil 151">
            <a:extLst>
              <a:ext uri="{FF2B5EF4-FFF2-40B4-BE49-F238E27FC236}">
                <a16:creationId xmlns:a16="http://schemas.microsoft.com/office/drawing/2014/main" id="{87E27FBB-C295-912D-2439-EC5632748A5C}"/>
              </a:ext>
            </a:extLst>
          </p:cNvPr>
          <p:cNvCxnSpPr>
            <a:cxnSpLocks/>
          </p:cNvCxnSpPr>
          <p:nvPr/>
        </p:nvCxnSpPr>
        <p:spPr>
          <a:xfrm flipH="1" flipV="1">
            <a:off x="6481923" y="2926429"/>
            <a:ext cx="1003076" cy="0"/>
          </a:xfrm>
          <a:prstGeom prst="straightConnector1">
            <a:avLst/>
          </a:prstGeom>
          <a:ln w="28575"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>
            <a:extLst>
              <a:ext uri="{FF2B5EF4-FFF2-40B4-BE49-F238E27FC236}">
                <a16:creationId xmlns:a16="http://schemas.microsoft.com/office/drawing/2014/main" id="{16E41CFE-C5AB-B6BB-19EF-431A2A4F182C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7495369" y="2721651"/>
            <a:ext cx="6070" cy="1272538"/>
          </a:xfrm>
          <a:prstGeom prst="straightConnector1">
            <a:avLst/>
          </a:prstGeom>
          <a:ln w="28575">
            <a:solidFill>
              <a:srgbClr val="6F6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>
            <a:extLst>
              <a:ext uri="{FF2B5EF4-FFF2-40B4-BE49-F238E27FC236}">
                <a16:creationId xmlns:a16="http://schemas.microsoft.com/office/drawing/2014/main" id="{72725CAF-D47F-7A54-AA20-2E115C78A0AE}"/>
              </a:ext>
            </a:extLst>
          </p:cNvPr>
          <p:cNvSpPr txBox="1"/>
          <p:nvPr/>
        </p:nvSpPr>
        <p:spPr>
          <a:xfrm>
            <a:off x="471831" y="2281569"/>
            <a:ext cx="11957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CO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recycling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gasification</a:t>
            </a:r>
            <a:r>
              <a:rPr lang="de-AT" sz="1400" dirty="0"/>
              <a:t> </a:t>
            </a:r>
            <a:r>
              <a:rPr lang="de-AT" sz="1400" dirty="0" err="1"/>
              <a:t>agent</a:t>
            </a:r>
            <a:endParaRPr lang="de-AT" sz="1400" dirty="0"/>
          </a:p>
        </p:txBody>
      </p:sp>
      <p:graphicFrame>
        <p:nvGraphicFramePr>
          <p:cNvPr id="64" name="Chart 3">
            <a:extLst>
              <a:ext uri="{FF2B5EF4-FFF2-40B4-BE49-F238E27FC236}">
                <a16:creationId xmlns:a16="http://schemas.microsoft.com/office/drawing/2014/main" id="{8E4B2F32-2B2F-5442-BB27-DF212FFBCA44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76387067"/>
              </p:ext>
            </p:extLst>
          </p:nvPr>
        </p:nvGraphicFramePr>
        <p:xfrm>
          <a:off x="7994650" y="1671638"/>
          <a:ext cx="2443163" cy="21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CFB3D10A-791F-F1BD-B96D-0234C343A6C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9942513" y="2851150"/>
            <a:ext cx="201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0F13DF1-9796-4B43-8812-3A72294EED9C}" type="datetime'''''''''''''''''''H2'''''''''''''''''''''''''''''''''''''''">
              <a:rPr lang="de-AT" altLang="en-US" sz="1400" smtClean="0"/>
              <a:pPr/>
              <a:t>H2</a:t>
            </a:fld>
            <a:endParaRPr lang="de-AT" sz="14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544C6B7F-8CEC-EE71-7D31-99D6EFC7902B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270875" y="2768600"/>
            <a:ext cx="211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4904AD8-E9BD-41DA-8C49-051264FFABAE}" type="datetime'''''''''C''''''''''''''''''''''O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de-AT" sz="1400" dirty="0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BE69348E-6DD5-AFE9-0849-05B8446BFEB6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585200" y="1903413"/>
            <a:ext cx="301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906C958-EAA1-48FF-BB88-7B1652C5A465}" type="datetime'''''C''''''''''''''''''''''''''''''O''2'''''''''''''''''''''">
              <a:rPr lang="de-AT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CO2</a:t>
            </a:fld>
            <a:endParaRPr lang="de-AT" sz="1400" dirty="0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A9694225-7FB9-6880-2E20-79FE67D5E139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937625" y="1822450"/>
            <a:ext cx="1008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AT" altLang="en-US" sz="1400" dirty="0" err="1"/>
              <a:t>Hydrocarbons</a:t>
            </a:r>
            <a:endParaRPr lang="de-AT" sz="14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B8F1DEB-17AF-2B39-F85B-B3C131E73141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9051925" y="2400300"/>
            <a:ext cx="268288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0BD7A7-966C-45AF-8704-4265C8F23E16}" type="datetime'''''''''''''''''''''''''''''''''''4''%'">
              <a:rPr lang="de-AT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E57DE1FA-A8D6-8C76-7A0A-60B49ED8135D}"/>
              </a:ext>
            </a:extLst>
          </p:cNvPr>
          <p:cNvSpPr txBox="1"/>
          <p:nvPr/>
        </p:nvSpPr>
        <p:spPr>
          <a:xfrm>
            <a:off x="417422" y="6364881"/>
            <a:ext cx="698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*FT </a:t>
            </a:r>
            <a:r>
              <a:rPr lang="de-AT" sz="1200" dirty="0" err="1"/>
              <a:t>simulation</a:t>
            </a:r>
            <a:r>
              <a:rPr lang="de-AT" sz="1200" dirty="0"/>
              <a:t>: Fresh gas H2/CO/CO2/CH4 = </a:t>
            </a:r>
            <a:r>
              <a:rPr lang="de-AT" sz="1200" dirty="0">
                <a:solidFill>
                  <a:srgbClr val="FF0000"/>
                </a:solidFill>
              </a:rPr>
              <a:t>66/33/1/0</a:t>
            </a:r>
            <a:r>
              <a:rPr lang="de-AT" sz="1200" dirty="0"/>
              <a:t>; </a:t>
            </a:r>
            <a:r>
              <a:rPr lang="de-AT" sz="1200" dirty="0" err="1"/>
              <a:t>X</a:t>
            </a:r>
            <a:r>
              <a:rPr lang="de-AT" sz="1200" baseline="-25000" dirty="0" err="1"/>
              <a:t>pp</a:t>
            </a:r>
            <a:r>
              <a:rPr lang="de-AT" sz="1200" dirty="0"/>
              <a:t>=65%, Recycle = 50%, S</a:t>
            </a:r>
            <a:r>
              <a:rPr lang="de-AT" sz="1200" baseline="-25000" dirty="0"/>
              <a:t>CO2</a:t>
            </a:r>
            <a:r>
              <a:rPr lang="de-AT" sz="1200" dirty="0"/>
              <a:t>=5%, S</a:t>
            </a:r>
            <a:r>
              <a:rPr lang="de-AT" sz="1200" baseline="-25000" dirty="0"/>
              <a:t>CH4</a:t>
            </a:r>
            <a:r>
              <a:rPr lang="de-AT" sz="1200" dirty="0"/>
              <a:t>=7%</a:t>
            </a:r>
          </a:p>
          <a:p>
            <a:r>
              <a:rPr lang="de-AT" sz="1200" baseline="30000" dirty="0"/>
              <a:t>#</a:t>
            </a:r>
            <a:r>
              <a:rPr lang="de-AT" sz="1200" dirty="0"/>
              <a:t>Examplary gas </a:t>
            </a:r>
            <a:r>
              <a:rPr lang="de-AT" sz="1200" dirty="0" err="1"/>
              <a:t>composition</a:t>
            </a:r>
            <a:r>
              <a:rPr lang="de-AT" sz="1200" dirty="0"/>
              <a:t> </a:t>
            </a:r>
            <a:r>
              <a:rPr lang="de-AT" sz="1200" dirty="0" err="1"/>
              <a:t>with</a:t>
            </a:r>
            <a:r>
              <a:rPr lang="de-AT" sz="1200" dirty="0"/>
              <a:t> CO2 </a:t>
            </a:r>
            <a:r>
              <a:rPr lang="de-AT" sz="1200" dirty="0" err="1"/>
              <a:t>as</a:t>
            </a:r>
            <a:r>
              <a:rPr lang="de-AT" sz="1200" dirty="0"/>
              <a:t> </a:t>
            </a:r>
            <a:r>
              <a:rPr lang="de-AT" sz="1200" dirty="0" err="1"/>
              <a:t>gasification</a:t>
            </a:r>
            <a:r>
              <a:rPr lang="de-AT" sz="1200" dirty="0"/>
              <a:t> medium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E222F0D2-8220-8E32-6139-B7C54F55750E}"/>
              </a:ext>
            </a:extLst>
          </p:cNvPr>
          <p:cNvSpPr txBox="1"/>
          <p:nvPr/>
        </p:nvSpPr>
        <p:spPr>
          <a:xfrm>
            <a:off x="7746611" y="1530573"/>
            <a:ext cx="2307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600" b="1" dirty="0"/>
              <a:t>FT </a:t>
            </a:r>
            <a:r>
              <a:rPr lang="de-AT" sz="1600" b="1" dirty="0" err="1"/>
              <a:t>tail</a:t>
            </a:r>
            <a:r>
              <a:rPr lang="de-AT" sz="1600" b="1" dirty="0"/>
              <a:t> gas </a:t>
            </a:r>
            <a:r>
              <a:rPr lang="de-AT" sz="1600" b="1" dirty="0" err="1"/>
              <a:t>composition</a:t>
            </a:r>
            <a:r>
              <a:rPr lang="de-AT" sz="1600" b="1" dirty="0"/>
              <a:t>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D79DAAC-8B77-28E2-F84A-CB00F79D4477}"/>
              </a:ext>
            </a:extLst>
          </p:cNvPr>
          <p:cNvSpPr/>
          <p:nvPr/>
        </p:nvSpPr>
        <p:spPr>
          <a:xfrm>
            <a:off x="5973248" y="3681355"/>
            <a:ext cx="1022796" cy="1320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Coarse</a:t>
            </a:r>
            <a:r>
              <a:rPr lang="de-AT" sz="1400" dirty="0"/>
              <a:t> and </a:t>
            </a:r>
            <a:r>
              <a:rPr lang="de-AT" sz="1400" dirty="0" err="1"/>
              <a:t>fine</a:t>
            </a:r>
            <a:r>
              <a:rPr lang="de-AT" sz="1400" dirty="0"/>
              <a:t> gas </a:t>
            </a:r>
            <a:r>
              <a:rPr lang="de-AT" sz="1400" dirty="0" err="1"/>
              <a:t>cleaning</a:t>
            </a:r>
            <a:endParaRPr lang="de-AT" sz="14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2A88D05-6E6F-4E96-BCAC-83E8BBC038DC}"/>
              </a:ext>
            </a:extLst>
          </p:cNvPr>
          <p:cNvGrpSpPr/>
          <p:nvPr/>
        </p:nvGrpSpPr>
        <p:grpSpPr>
          <a:xfrm>
            <a:off x="368963" y="4052831"/>
            <a:ext cx="631980" cy="663589"/>
            <a:chOff x="2065457" y="1740242"/>
            <a:chExt cx="631980" cy="663589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20B8979-E5F0-343A-B6E9-37F8526E93A0}"/>
                </a:ext>
              </a:extLst>
            </p:cNvPr>
            <p:cNvSpPr/>
            <p:nvPr/>
          </p:nvSpPr>
          <p:spPr>
            <a:xfrm>
              <a:off x="2065457" y="1740242"/>
              <a:ext cx="631980" cy="663589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B3C190F-1DFB-AA24-7B38-EAED2D957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83516">
              <a:off x="2123131" y="1798107"/>
              <a:ext cx="521660" cy="523023"/>
            </a:xfrm>
            <a:prstGeom prst="rect">
              <a:avLst/>
            </a:prstGeom>
          </p:spPr>
        </p:pic>
      </p:grp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FFD0B0E-0BBB-E804-6903-0D0BABE54982}"/>
              </a:ext>
            </a:extLst>
          </p:cNvPr>
          <p:cNvSpPr txBox="1">
            <a:spLocks/>
          </p:cNvSpPr>
          <p:nvPr/>
        </p:nvSpPr>
        <p:spPr bwMode="auto">
          <a:xfrm>
            <a:off x="64100" y="3888473"/>
            <a:ext cx="1241705" cy="2403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Feedstock</a:t>
            </a:r>
          </a:p>
        </p:txBody>
      </p:sp>
      <p:sp>
        <p:nvSpPr>
          <p:cNvPr id="101" name="Wolke 100">
            <a:extLst>
              <a:ext uri="{FF2B5EF4-FFF2-40B4-BE49-F238E27FC236}">
                <a16:creationId xmlns:a16="http://schemas.microsoft.com/office/drawing/2014/main" id="{C4544CDC-60CC-141F-E442-E5461F2E68F2}"/>
              </a:ext>
            </a:extLst>
          </p:cNvPr>
          <p:cNvSpPr/>
          <p:nvPr/>
        </p:nvSpPr>
        <p:spPr>
          <a:xfrm>
            <a:off x="2956747" y="1991051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/>
              <a:t>Flue</a:t>
            </a:r>
            <a:r>
              <a:rPr lang="de-AT" sz="1400" dirty="0"/>
              <a:t> gas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7D9474D6-42A8-1D37-A688-756F963D11A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235804" y="1530079"/>
            <a:ext cx="1" cy="2464110"/>
          </a:xfrm>
          <a:prstGeom prst="straightConnector1">
            <a:avLst/>
          </a:prstGeom>
          <a:ln w="28575">
            <a:solidFill>
              <a:srgbClr val="45B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lke 6">
            <a:extLst>
              <a:ext uri="{FF2B5EF4-FFF2-40B4-BE49-F238E27FC236}">
                <a16:creationId xmlns:a16="http://schemas.microsoft.com/office/drawing/2014/main" id="{8BB56417-5429-5A24-CD74-1AF359A6574A}"/>
              </a:ext>
            </a:extLst>
          </p:cNvPr>
          <p:cNvSpPr/>
          <p:nvPr/>
        </p:nvSpPr>
        <p:spPr>
          <a:xfrm>
            <a:off x="6801465" y="1067051"/>
            <a:ext cx="868679" cy="463522"/>
          </a:xfrm>
          <a:prstGeom prst="cloud">
            <a:avLst/>
          </a:prstGeom>
          <a:solidFill>
            <a:srgbClr val="45B5D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H</a:t>
            </a:r>
            <a:r>
              <a:rPr lang="de-AT" baseline="-25000" dirty="0"/>
              <a:t>2</a:t>
            </a:r>
            <a:endParaRPr lang="de-AT" dirty="0"/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44AF519F-363B-3264-BAE5-730404C828D8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7669420" y="1298812"/>
            <a:ext cx="3004580" cy="2393937"/>
          </a:xfrm>
          <a:prstGeom prst="bentConnector2">
            <a:avLst/>
          </a:prstGeom>
          <a:ln w="28575">
            <a:solidFill>
              <a:srgbClr val="45B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7E2B12DC-6B92-A83F-B430-A7B2D7562A5A}"/>
              </a:ext>
            </a:extLst>
          </p:cNvPr>
          <p:cNvCxnSpPr>
            <a:cxnSpLocks/>
            <a:stCxn id="7" idx="2"/>
          </p:cNvCxnSpPr>
          <p:nvPr/>
        </p:nvCxnSpPr>
        <p:spPr>
          <a:xfrm rot="10800000" flipV="1">
            <a:off x="2308160" y="1298811"/>
            <a:ext cx="4496001" cy="2365669"/>
          </a:xfrm>
          <a:prstGeom prst="bentConnector3">
            <a:avLst>
              <a:gd name="adj1" fmla="val 99998"/>
            </a:avLst>
          </a:prstGeom>
          <a:ln w="28575">
            <a:solidFill>
              <a:srgbClr val="45B5D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3E25CA7-9720-2154-36CA-D389D9E0E13B}"/>
              </a:ext>
            </a:extLst>
          </p:cNvPr>
          <p:cNvSpPr txBox="1"/>
          <p:nvPr/>
        </p:nvSpPr>
        <p:spPr>
          <a:xfrm>
            <a:off x="2524062" y="1045397"/>
            <a:ext cx="41371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H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valorize</a:t>
            </a:r>
            <a:r>
              <a:rPr lang="de-AT" sz="1400" dirty="0"/>
              <a:t> additional CO</a:t>
            </a:r>
            <a:r>
              <a:rPr lang="de-AT" sz="1400" baseline="-25000" dirty="0"/>
              <a:t>2</a:t>
            </a:r>
            <a:r>
              <a:rPr lang="de-AT" sz="1400" dirty="0"/>
              <a:t> and </a:t>
            </a:r>
            <a:r>
              <a:rPr lang="de-AT" sz="1400" dirty="0" err="1"/>
              <a:t>provide</a:t>
            </a:r>
            <a:r>
              <a:rPr lang="de-AT" sz="1400" dirty="0"/>
              <a:t> </a:t>
            </a:r>
            <a:r>
              <a:rPr lang="de-AT" sz="1400" dirty="0" err="1"/>
              <a:t>energy</a:t>
            </a:r>
            <a:endParaRPr lang="de-AT" sz="14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D25DCB-5915-EF72-5955-F2F3FDD63235}"/>
              </a:ext>
            </a:extLst>
          </p:cNvPr>
          <p:cNvSpPr txBox="1"/>
          <p:nvPr/>
        </p:nvSpPr>
        <p:spPr>
          <a:xfrm>
            <a:off x="7628236" y="1041046"/>
            <a:ext cx="23849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H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hydroprocessing</a:t>
            </a:r>
            <a:endParaRPr lang="de-AT" sz="14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3AE5F63-3462-FBE1-31DD-0F69817633B2}"/>
              </a:ext>
            </a:extLst>
          </p:cNvPr>
          <p:cNvSpPr txBox="1"/>
          <p:nvPr/>
        </p:nvSpPr>
        <p:spPr>
          <a:xfrm>
            <a:off x="5949949" y="1575334"/>
            <a:ext cx="12447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400" dirty="0"/>
              <a:t>H</a:t>
            </a:r>
            <a:r>
              <a:rPr lang="de-AT" sz="1400" baseline="-25000" dirty="0"/>
              <a:t>2</a:t>
            </a:r>
            <a:r>
              <a:rPr lang="de-AT" sz="1400" dirty="0"/>
              <a:t> </a:t>
            </a:r>
            <a:r>
              <a:rPr lang="de-AT" sz="1400" dirty="0" err="1"/>
              <a:t>make-up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excess</a:t>
            </a:r>
            <a:r>
              <a:rPr lang="de-AT" sz="1400" dirty="0"/>
              <a:t> CO</a:t>
            </a: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E28A6038-0848-EB1B-08A5-4827E1F7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79" y="253705"/>
            <a:ext cx="8596668" cy="1320800"/>
          </a:xfrm>
        </p:spPr>
        <p:txBody>
          <a:bodyPr vert="horz" rIns="91440"/>
          <a:lstStyle/>
          <a:p>
            <a:r>
              <a:rPr lang="en-US" dirty="0"/>
              <a:t>Integration of H</a:t>
            </a:r>
            <a:r>
              <a:rPr lang="en-US" baseline="-25000" dirty="0"/>
              <a:t>2</a:t>
            </a:r>
            <a:r>
              <a:rPr lang="en-US" dirty="0"/>
              <a:t> addition</a:t>
            </a:r>
            <a:br>
              <a:rPr lang="en-US" dirty="0"/>
            </a:br>
            <a:r>
              <a:rPr lang="en-US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5392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8EDCEF-010B-F75F-F856-F6348462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4C4A809-3A97-4144-B13E-BF5A5AB21E75}" type="slidenum">
              <a:rPr lang="en-US" sz="9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34</a:t>
            </a:fld>
            <a:endParaRPr lang="en-US" sz="9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DAEC89-217A-97BE-2C26-7BD1BD8EE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BioTheRoS Online Webinar 12th May 2026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0F81C2A-1BCA-9B87-BFAC-AEE7CDFD11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" t="3" r="1" b="305"/>
          <a:stretch>
            <a:fillRect/>
          </a:stretch>
        </p:blipFill>
        <p:spPr>
          <a:xfrm>
            <a:off x="0" y="1"/>
            <a:ext cx="929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6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2D221D-0810-C377-5C13-80CD7494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1CC1C9-E054-4D8A-AEB0-72A881788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32AAD5-7189-0542-D8C3-1B6E7D0B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70" y="27622"/>
            <a:ext cx="927864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7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CB294-74A0-2B6C-7FF2-BCB28EAA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A22F477-14D4-E1D6-8E64-77A1A40C17B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8315CE-EC34-6ECE-A211-790460583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2C3BB4A-A117-3193-7FB5-09DAF630E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rIns="91440"/>
          <a:lstStyle/>
          <a:p>
            <a:r>
              <a:rPr lang="de-AT" sz="3600" dirty="0"/>
              <a:t>Linking CC(U)S and hydrogen </a:t>
            </a:r>
            <a:r>
              <a:rPr lang="de-AT" sz="3600" dirty="0" err="1"/>
              <a:t>technologies</a:t>
            </a:r>
            <a:r>
              <a:rPr lang="de-AT" sz="3600" dirty="0"/>
              <a:t> </a:t>
            </a:r>
            <a:r>
              <a:rPr lang="de-AT" sz="3600" dirty="0" err="1"/>
              <a:t>with</a:t>
            </a:r>
            <a:r>
              <a:rPr lang="de-AT" sz="3600" dirty="0"/>
              <a:t> </a:t>
            </a:r>
            <a:r>
              <a:rPr lang="de-AT" sz="3600" dirty="0" err="1"/>
              <a:t>pyrolysis</a:t>
            </a:r>
            <a:endParaRPr lang="de-AT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A9123-B13E-6D73-C7DF-CC454F1E0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Patrick Reumerman, BTG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1F00FB-49D6-C378-E0A5-DD25F3C6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C87BF8-DCE3-9B76-3265-F69878F78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06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24D81-AB76-B1E1-21A4-C706EAA36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C2E10C-940E-480C-D068-B6C886E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D1F177-B543-88C0-F559-EAC447189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0CCDC46-03DA-76E6-DDA3-338FA1638599}"/>
              </a:ext>
            </a:extLst>
          </p:cNvPr>
          <p:cNvSpPr/>
          <p:nvPr/>
        </p:nvSpPr>
        <p:spPr>
          <a:xfrm>
            <a:off x="197388" y="3137378"/>
            <a:ext cx="2017195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Feedstock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37998-6E2D-E31A-9DC9-6D87FD78BC1F}"/>
              </a:ext>
            </a:extLst>
          </p:cNvPr>
          <p:cNvSpPr/>
          <p:nvPr/>
        </p:nvSpPr>
        <p:spPr>
          <a:xfrm>
            <a:off x="2214583" y="2914852"/>
            <a:ext cx="1214786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Pyrolysis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E7D88AE-31C7-F416-B1CB-B086CF6FA27C}"/>
              </a:ext>
            </a:extLst>
          </p:cNvPr>
          <p:cNvSpPr/>
          <p:nvPr/>
        </p:nvSpPr>
        <p:spPr>
          <a:xfrm>
            <a:off x="3475335" y="3122526"/>
            <a:ext cx="1657305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FPBO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05E34-DAAD-175A-8FB5-8E7C9B8E9EE5}"/>
              </a:ext>
            </a:extLst>
          </p:cNvPr>
          <p:cNvSpPr/>
          <p:nvPr/>
        </p:nvSpPr>
        <p:spPr>
          <a:xfrm>
            <a:off x="5155060" y="2914852"/>
            <a:ext cx="1355702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Stabilisation and hydrotreatment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BD4016A3-6A8E-036D-CDCD-6EC555F1D405}"/>
              </a:ext>
            </a:extLst>
          </p:cNvPr>
          <p:cNvSpPr/>
          <p:nvPr/>
        </p:nvSpPr>
        <p:spPr>
          <a:xfrm>
            <a:off x="6523790" y="3137378"/>
            <a:ext cx="1638906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HPO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D41CB7-801D-67D2-F478-0F72927F4D96}"/>
              </a:ext>
            </a:extLst>
          </p:cNvPr>
          <p:cNvSpPr/>
          <p:nvPr/>
        </p:nvSpPr>
        <p:spPr>
          <a:xfrm>
            <a:off x="8162696" y="2914852"/>
            <a:ext cx="1355702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Distillation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7E83C384-6C1F-914C-59FB-D658CAE20F03}"/>
              </a:ext>
            </a:extLst>
          </p:cNvPr>
          <p:cNvSpPr/>
          <p:nvPr/>
        </p:nvSpPr>
        <p:spPr>
          <a:xfrm>
            <a:off x="9518398" y="2953319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Naphtha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13C03C78-18E8-8502-66C7-E5C58A3A4282}"/>
              </a:ext>
            </a:extLst>
          </p:cNvPr>
          <p:cNvSpPr/>
          <p:nvPr/>
        </p:nvSpPr>
        <p:spPr>
          <a:xfrm>
            <a:off x="9518398" y="3463811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Bio-jet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FA6E801-F35B-CAE6-D184-4101D14AD16B}"/>
              </a:ext>
            </a:extLst>
          </p:cNvPr>
          <p:cNvSpPr/>
          <p:nvPr/>
        </p:nvSpPr>
        <p:spPr>
          <a:xfrm>
            <a:off x="9518398" y="3979219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Biodiesel</a:t>
            </a:r>
            <a:endParaRPr lang="en-NL" sz="1400" dirty="0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32CF729-21BC-DB0D-705F-8F1D4545C2BE}"/>
              </a:ext>
            </a:extLst>
          </p:cNvPr>
          <p:cNvCxnSpPr>
            <a:cxnSpLocks/>
            <a:stCxn id="9" idx="2"/>
            <a:endCxn id="18" idx="1"/>
          </p:cNvCxnSpPr>
          <p:nvPr/>
        </p:nvCxnSpPr>
        <p:spPr>
          <a:xfrm rot="16200000" flipH="1">
            <a:off x="2644889" y="4552096"/>
            <a:ext cx="734053" cy="37987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668A89-FE13-0F65-C98F-633C84C94B82}"/>
              </a:ext>
            </a:extLst>
          </p:cNvPr>
          <p:cNvSpPr txBox="1"/>
          <p:nvPr/>
        </p:nvSpPr>
        <p:spPr>
          <a:xfrm>
            <a:off x="3201855" y="4955174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Steam, electricity</a:t>
            </a:r>
            <a:endParaRPr lang="en-NL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0C5978-E979-8FE2-DF7F-F5D6C4D81278}"/>
              </a:ext>
            </a:extLst>
          </p:cNvPr>
          <p:cNvCxnSpPr>
            <a:cxnSpLocks/>
          </p:cNvCxnSpPr>
          <p:nvPr/>
        </p:nvCxnSpPr>
        <p:spPr>
          <a:xfrm flipV="1">
            <a:off x="8828441" y="235960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62A56D-77D1-E51B-4A87-D9FCDAAAEB69}"/>
              </a:ext>
            </a:extLst>
          </p:cNvPr>
          <p:cNvCxnSpPr>
            <a:cxnSpLocks/>
          </p:cNvCxnSpPr>
          <p:nvPr/>
        </p:nvCxnSpPr>
        <p:spPr>
          <a:xfrm flipV="1">
            <a:off x="3244897" y="238686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Wolke 18">
            <a:extLst>
              <a:ext uri="{FF2B5EF4-FFF2-40B4-BE49-F238E27FC236}">
                <a16:creationId xmlns:a16="http://schemas.microsoft.com/office/drawing/2014/main" id="{EF859669-B493-AC03-3037-E7231C6603DF}"/>
              </a:ext>
            </a:extLst>
          </p:cNvPr>
          <p:cNvSpPr/>
          <p:nvPr/>
        </p:nvSpPr>
        <p:spPr>
          <a:xfrm>
            <a:off x="1748464" y="4877301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Air</a:t>
            </a:r>
          </a:p>
        </p:txBody>
      </p:sp>
      <p:sp>
        <p:nvSpPr>
          <p:cNvPr id="51" name="Wolke 100">
            <a:extLst>
              <a:ext uri="{FF2B5EF4-FFF2-40B4-BE49-F238E27FC236}">
                <a16:creationId xmlns:a16="http://schemas.microsoft.com/office/drawing/2014/main" id="{1D4487A1-BA3B-99AD-F356-5DB2C7BC4603}"/>
              </a:ext>
            </a:extLst>
          </p:cNvPr>
          <p:cNvSpPr/>
          <p:nvPr/>
        </p:nvSpPr>
        <p:spPr>
          <a:xfrm>
            <a:off x="2810557" y="1803858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Flue</a:t>
            </a:r>
            <a:r>
              <a:rPr lang="de-AT" sz="1400" dirty="0">
                <a:solidFill>
                  <a:schemeClr val="tx1"/>
                </a:solidFill>
              </a:rPr>
              <a:t> gas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5BAB135-DFE8-E0B6-5B52-58129E59BF85}"/>
              </a:ext>
            </a:extLst>
          </p:cNvPr>
          <p:cNvCxnSpPr>
            <a:cxnSpLocks/>
          </p:cNvCxnSpPr>
          <p:nvPr/>
        </p:nvCxnSpPr>
        <p:spPr>
          <a:xfrm flipV="1">
            <a:off x="2382523" y="4371200"/>
            <a:ext cx="0" cy="37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ACC905F-5F98-8080-C6F1-0F86E1C73D2B}"/>
              </a:ext>
            </a:extLst>
          </p:cNvPr>
          <p:cNvCxnSpPr>
            <a:cxnSpLocks/>
          </p:cNvCxnSpPr>
          <p:nvPr/>
        </p:nvCxnSpPr>
        <p:spPr>
          <a:xfrm>
            <a:off x="2382523" y="1574276"/>
            <a:ext cx="0" cy="1340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Wolke 6">
            <a:extLst>
              <a:ext uri="{FF2B5EF4-FFF2-40B4-BE49-F238E27FC236}">
                <a16:creationId xmlns:a16="http://schemas.microsoft.com/office/drawing/2014/main" id="{4F8E5DB2-78CD-EBEA-DE7E-BCB9B7CD8795}"/>
              </a:ext>
            </a:extLst>
          </p:cNvPr>
          <p:cNvSpPr/>
          <p:nvPr/>
        </p:nvSpPr>
        <p:spPr>
          <a:xfrm>
            <a:off x="1902939" y="995392"/>
            <a:ext cx="868679" cy="463522"/>
          </a:xfrm>
          <a:prstGeom prst="cloud">
            <a:avLst/>
          </a:prstGeom>
          <a:solidFill>
            <a:srgbClr val="05BB8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N</a:t>
            </a:r>
            <a:r>
              <a:rPr lang="de-AT" sz="1400" baseline="-25000" dirty="0">
                <a:solidFill>
                  <a:schemeClr val="tx1"/>
                </a:solidFill>
              </a:rPr>
              <a:t>2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7AA89E-1380-CF37-7361-7DE6BF9E6D21}"/>
              </a:ext>
            </a:extLst>
          </p:cNvPr>
          <p:cNvSpPr txBox="1"/>
          <p:nvPr/>
        </p:nvSpPr>
        <p:spPr>
          <a:xfrm>
            <a:off x="1711997" y="188252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Purge</a:t>
            </a:r>
            <a:endParaRPr lang="en-NL" sz="1400" dirty="0"/>
          </a:p>
        </p:txBody>
      </p:sp>
      <p:sp>
        <p:nvSpPr>
          <p:cNvPr id="69" name="Wolke 6">
            <a:extLst>
              <a:ext uri="{FF2B5EF4-FFF2-40B4-BE49-F238E27FC236}">
                <a16:creationId xmlns:a16="http://schemas.microsoft.com/office/drawing/2014/main" id="{5342C5BE-7D1E-767E-DCEA-18D95BE6FCAC}"/>
              </a:ext>
            </a:extLst>
          </p:cNvPr>
          <p:cNvSpPr/>
          <p:nvPr/>
        </p:nvSpPr>
        <p:spPr>
          <a:xfrm>
            <a:off x="8408167" y="1773388"/>
            <a:ext cx="868679" cy="463522"/>
          </a:xfrm>
          <a:prstGeom prst="cloud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C</a:t>
            </a:r>
            <a:r>
              <a:rPr lang="de-AT" sz="1400" baseline="-25000" dirty="0">
                <a:solidFill>
                  <a:schemeClr val="tx1"/>
                </a:solidFill>
              </a:rPr>
              <a:t>1-</a:t>
            </a:r>
            <a:r>
              <a:rPr lang="de-AT" sz="1400" dirty="0">
                <a:solidFill>
                  <a:schemeClr val="tx1"/>
                </a:solidFill>
              </a:rPr>
              <a:t>C</a:t>
            </a:r>
            <a:r>
              <a:rPr lang="de-AT" sz="1400" baseline="-25000" dirty="0">
                <a:solidFill>
                  <a:schemeClr val="tx1"/>
                </a:solidFill>
              </a:rPr>
              <a:t>4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5A1F9A35-1A20-8DC4-0782-6F750D43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2" y="204668"/>
            <a:ext cx="9369375" cy="7576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/>
              </a:rPr>
              <a:t>Pyrolysis value chain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030F80-A683-F817-BB45-5ADEBD9CDDC4}"/>
              </a:ext>
            </a:extLst>
          </p:cNvPr>
          <p:cNvSpPr txBox="1"/>
          <p:nvPr/>
        </p:nvSpPr>
        <p:spPr>
          <a:xfrm>
            <a:off x="4808281" y="2366810"/>
            <a:ext cx="1128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Wastewater</a:t>
            </a:r>
            <a:endParaRPr lang="en-NL" sz="1400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DEE20C-755D-6435-185F-E4A5881CDEBB}"/>
              </a:ext>
            </a:extLst>
          </p:cNvPr>
          <p:cNvCxnSpPr>
            <a:cxnSpLocks/>
          </p:cNvCxnSpPr>
          <p:nvPr/>
        </p:nvCxnSpPr>
        <p:spPr>
          <a:xfrm flipV="1">
            <a:off x="5372506" y="2621573"/>
            <a:ext cx="0" cy="293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Wolke 6">
            <a:extLst>
              <a:ext uri="{FF2B5EF4-FFF2-40B4-BE49-F238E27FC236}">
                <a16:creationId xmlns:a16="http://schemas.microsoft.com/office/drawing/2014/main" id="{3F340CCE-F7DE-E831-4E33-679CD1475DFA}"/>
              </a:ext>
            </a:extLst>
          </p:cNvPr>
          <p:cNvSpPr/>
          <p:nvPr/>
        </p:nvSpPr>
        <p:spPr>
          <a:xfrm>
            <a:off x="5666459" y="1803858"/>
            <a:ext cx="868679" cy="463522"/>
          </a:xfrm>
          <a:prstGeom prst="cloud">
            <a:avLst/>
          </a:prstGeom>
          <a:solidFill>
            <a:srgbClr val="45B5D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H</a:t>
            </a:r>
            <a:r>
              <a:rPr lang="de-AT" sz="1400" baseline="-25000" dirty="0">
                <a:solidFill>
                  <a:schemeClr val="tx1"/>
                </a:solidFill>
              </a:rPr>
              <a:t>2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2A589BC-6D7F-EA3F-C348-6C5DDBE1B547}"/>
              </a:ext>
            </a:extLst>
          </p:cNvPr>
          <p:cNvCxnSpPr>
            <a:cxnSpLocks/>
          </p:cNvCxnSpPr>
          <p:nvPr/>
        </p:nvCxnSpPr>
        <p:spPr>
          <a:xfrm>
            <a:off x="6121202" y="238686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625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3D5F-EDFE-4BCE-9F40-B3B87A67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7789A-B243-F257-6B6B-C63ECD54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CDE66A-94F4-37F3-C4CE-A3FA17BF1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0C345D4-EE95-DF74-4623-0FEB50024E45}"/>
              </a:ext>
            </a:extLst>
          </p:cNvPr>
          <p:cNvSpPr/>
          <p:nvPr/>
        </p:nvSpPr>
        <p:spPr>
          <a:xfrm>
            <a:off x="197388" y="3137378"/>
            <a:ext cx="2017195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Feedstock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C53F50-1CAC-FF93-4646-A8AF52BD8E0E}"/>
              </a:ext>
            </a:extLst>
          </p:cNvPr>
          <p:cNvSpPr/>
          <p:nvPr/>
        </p:nvSpPr>
        <p:spPr>
          <a:xfrm>
            <a:off x="2214583" y="2914852"/>
            <a:ext cx="1214786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Pyrolysis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71305F2-9370-5E4E-18CF-747BF3FDD3EF}"/>
              </a:ext>
            </a:extLst>
          </p:cNvPr>
          <p:cNvSpPr/>
          <p:nvPr/>
        </p:nvSpPr>
        <p:spPr>
          <a:xfrm>
            <a:off x="3475335" y="3122526"/>
            <a:ext cx="1657305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FPBO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47116-DE8B-6BE5-2FB9-CB5F44778716}"/>
              </a:ext>
            </a:extLst>
          </p:cNvPr>
          <p:cNvSpPr/>
          <p:nvPr/>
        </p:nvSpPr>
        <p:spPr>
          <a:xfrm>
            <a:off x="5155060" y="2914852"/>
            <a:ext cx="1355702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Stabilisation and hydrotreatment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649553D7-462F-B0D7-4CCA-ABDF5745EB64}"/>
              </a:ext>
            </a:extLst>
          </p:cNvPr>
          <p:cNvSpPr/>
          <p:nvPr/>
        </p:nvSpPr>
        <p:spPr>
          <a:xfrm>
            <a:off x="6523790" y="3137378"/>
            <a:ext cx="1638906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HPO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1CDF46-294F-C74D-BD52-F2E467C2BC35}"/>
              </a:ext>
            </a:extLst>
          </p:cNvPr>
          <p:cNvSpPr/>
          <p:nvPr/>
        </p:nvSpPr>
        <p:spPr>
          <a:xfrm>
            <a:off x="8162696" y="2914852"/>
            <a:ext cx="1355702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Distillation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4084F021-79E2-B783-6084-DCBA3F25D64E}"/>
              </a:ext>
            </a:extLst>
          </p:cNvPr>
          <p:cNvSpPr/>
          <p:nvPr/>
        </p:nvSpPr>
        <p:spPr>
          <a:xfrm>
            <a:off x="9518398" y="2953319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Naphtha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D06B381-5339-52A6-01F9-536891F4C091}"/>
              </a:ext>
            </a:extLst>
          </p:cNvPr>
          <p:cNvSpPr/>
          <p:nvPr/>
        </p:nvSpPr>
        <p:spPr>
          <a:xfrm>
            <a:off x="9518398" y="3463811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Bio-jet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91444EF-AE7F-AC77-C19F-5758BDC71795}"/>
              </a:ext>
            </a:extLst>
          </p:cNvPr>
          <p:cNvSpPr/>
          <p:nvPr/>
        </p:nvSpPr>
        <p:spPr>
          <a:xfrm>
            <a:off x="9518398" y="3979219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Biodiesel</a:t>
            </a:r>
            <a:endParaRPr lang="en-NL" sz="1400" dirty="0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F71B7CF-D6DD-9EEC-88E1-638882B710EE}"/>
              </a:ext>
            </a:extLst>
          </p:cNvPr>
          <p:cNvCxnSpPr>
            <a:cxnSpLocks/>
            <a:stCxn id="9" idx="2"/>
            <a:endCxn id="18" idx="1"/>
          </p:cNvCxnSpPr>
          <p:nvPr/>
        </p:nvCxnSpPr>
        <p:spPr>
          <a:xfrm rot="16200000" flipH="1">
            <a:off x="2644889" y="4552096"/>
            <a:ext cx="734053" cy="37987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22BEA3-6C66-D152-CB2F-8E966EEB5425}"/>
              </a:ext>
            </a:extLst>
          </p:cNvPr>
          <p:cNvSpPr txBox="1"/>
          <p:nvPr/>
        </p:nvSpPr>
        <p:spPr>
          <a:xfrm>
            <a:off x="3201855" y="4955174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Steam, electricity</a:t>
            </a:r>
            <a:endParaRPr lang="en-NL" sz="1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5B287D2-0344-E828-5668-A8620108E596}"/>
              </a:ext>
            </a:extLst>
          </p:cNvPr>
          <p:cNvCxnSpPr>
            <a:cxnSpLocks/>
          </p:cNvCxnSpPr>
          <p:nvPr/>
        </p:nvCxnSpPr>
        <p:spPr>
          <a:xfrm flipV="1">
            <a:off x="3244897" y="238686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Wolke 18">
            <a:extLst>
              <a:ext uri="{FF2B5EF4-FFF2-40B4-BE49-F238E27FC236}">
                <a16:creationId xmlns:a16="http://schemas.microsoft.com/office/drawing/2014/main" id="{881FCF28-842E-80C4-2FDF-70FE775F108F}"/>
              </a:ext>
            </a:extLst>
          </p:cNvPr>
          <p:cNvSpPr/>
          <p:nvPr/>
        </p:nvSpPr>
        <p:spPr>
          <a:xfrm>
            <a:off x="1748464" y="4877301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Air</a:t>
            </a:r>
          </a:p>
        </p:txBody>
      </p:sp>
      <p:sp>
        <p:nvSpPr>
          <p:cNvPr id="51" name="Wolke 100">
            <a:extLst>
              <a:ext uri="{FF2B5EF4-FFF2-40B4-BE49-F238E27FC236}">
                <a16:creationId xmlns:a16="http://schemas.microsoft.com/office/drawing/2014/main" id="{561E4FA5-B815-5CED-3E77-D6CE7501F383}"/>
              </a:ext>
            </a:extLst>
          </p:cNvPr>
          <p:cNvSpPr/>
          <p:nvPr/>
        </p:nvSpPr>
        <p:spPr>
          <a:xfrm>
            <a:off x="2810557" y="1803858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Flue</a:t>
            </a:r>
            <a:r>
              <a:rPr lang="de-AT" sz="1400" dirty="0">
                <a:solidFill>
                  <a:schemeClr val="tx1"/>
                </a:solidFill>
              </a:rPr>
              <a:t> gas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AD0497-C8D1-8B81-846D-4F65F4DE3956}"/>
              </a:ext>
            </a:extLst>
          </p:cNvPr>
          <p:cNvCxnSpPr>
            <a:cxnSpLocks/>
          </p:cNvCxnSpPr>
          <p:nvPr/>
        </p:nvCxnSpPr>
        <p:spPr>
          <a:xfrm flipV="1">
            <a:off x="2382523" y="4371200"/>
            <a:ext cx="0" cy="37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3407EBF-0D0B-647E-7977-AF396F8EDB65}"/>
              </a:ext>
            </a:extLst>
          </p:cNvPr>
          <p:cNvCxnSpPr>
            <a:cxnSpLocks/>
          </p:cNvCxnSpPr>
          <p:nvPr/>
        </p:nvCxnSpPr>
        <p:spPr>
          <a:xfrm>
            <a:off x="2382523" y="1574276"/>
            <a:ext cx="0" cy="1340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Wolke 6">
            <a:extLst>
              <a:ext uri="{FF2B5EF4-FFF2-40B4-BE49-F238E27FC236}">
                <a16:creationId xmlns:a16="http://schemas.microsoft.com/office/drawing/2014/main" id="{00434748-60C8-AA15-1CC1-FD8194E82BF5}"/>
              </a:ext>
            </a:extLst>
          </p:cNvPr>
          <p:cNvSpPr/>
          <p:nvPr/>
        </p:nvSpPr>
        <p:spPr>
          <a:xfrm>
            <a:off x="1902939" y="995392"/>
            <a:ext cx="868679" cy="46352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CO</a:t>
            </a:r>
            <a:r>
              <a:rPr lang="de-AT" sz="1400" baseline="-25000" dirty="0">
                <a:solidFill>
                  <a:schemeClr val="tx1"/>
                </a:solidFill>
              </a:rPr>
              <a:t>2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3E87C6-8F69-C768-8770-7331583523C6}"/>
              </a:ext>
            </a:extLst>
          </p:cNvPr>
          <p:cNvSpPr txBox="1"/>
          <p:nvPr/>
        </p:nvSpPr>
        <p:spPr>
          <a:xfrm>
            <a:off x="1711997" y="188252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Purge</a:t>
            </a:r>
            <a:endParaRPr lang="en-NL" sz="1400" dirty="0"/>
          </a:p>
        </p:txBody>
      </p:sp>
      <p:sp>
        <p:nvSpPr>
          <p:cNvPr id="69" name="Wolke 6">
            <a:extLst>
              <a:ext uri="{FF2B5EF4-FFF2-40B4-BE49-F238E27FC236}">
                <a16:creationId xmlns:a16="http://schemas.microsoft.com/office/drawing/2014/main" id="{84990176-6BE9-7D9F-20AF-38B0A25F1A0A}"/>
              </a:ext>
            </a:extLst>
          </p:cNvPr>
          <p:cNvSpPr/>
          <p:nvPr/>
        </p:nvSpPr>
        <p:spPr>
          <a:xfrm>
            <a:off x="8406207" y="1773388"/>
            <a:ext cx="868679" cy="463522"/>
          </a:xfrm>
          <a:prstGeom prst="cloud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C</a:t>
            </a:r>
            <a:r>
              <a:rPr lang="de-AT" sz="1400" baseline="-25000" dirty="0">
                <a:solidFill>
                  <a:schemeClr val="tx1"/>
                </a:solidFill>
              </a:rPr>
              <a:t>1-</a:t>
            </a:r>
            <a:r>
              <a:rPr lang="de-AT" sz="1400" dirty="0">
                <a:solidFill>
                  <a:schemeClr val="tx1"/>
                </a:solidFill>
              </a:rPr>
              <a:t>C</a:t>
            </a:r>
            <a:r>
              <a:rPr lang="de-AT" sz="1400" baseline="-25000" dirty="0">
                <a:solidFill>
                  <a:schemeClr val="tx1"/>
                </a:solidFill>
              </a:rPr>
              <a:t>4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7A699-3F89-F724-4A35-67812335B810}"/>
              </a:ext>
            </a:extLst>
          </p:cNvPr>
          <p:cNvSpPr txBox="1"/>
          <p:nvPr/>
        </p:nvSpPr>
        <p:spPr>
          <a:xfrm>
            <a:off x="4186054" y="1022648"/>
            <a:ext cx="47481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CO</a:t>
            </a:r>
            <a:r>
              <a:rPr lang="en-GB" sz="1400" baseline="-25000" dirty="0">
                <a:solidFill>
                  <a:srgbClr val="00B050"/>
                </a:solidFill>
              </a:rPr>
              <a:t>2</a:t>
            </a:r>
            <a:endParaRPr lang="en-NL" sz="1400" baseline="-25000" dirty="0">
              <a:solidFill>
                <a:srgbClr val="00B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49E307-29A8-B4F4-5440-558CCAA9064E}"/>
              </a:ext>
            </a:extLst>
          </p:cNvPr>
          <p:cNvCxnSpPr>
            <a:cxnSpLocks/>
          </p:cNvCxnSpPr>
          <p:nvPr/>
        </p:nvCxnSpPr>
        <p:spPr>
          <a:xfrm flipH="1">
            <a:off x="2783872" y="1219738"/>
            <a:ext cx="13356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30622F-7CB7-8BBC-59F0-03AAABA6E761}"/>
              </a:ext>
            </a:extLst>
          </p:cNvPr>
          <p:cNvCxnSpPr>
            <a:cxnSpLocks/>
          </p:cNvCxnSpPr>
          <p:nvPr/>
        </p:nvCxnSpPr>
        <p:spPr>
          <a:xfrm flipV="1">
            <a:off x="4428707" y="447534"/>
            <a:ext cx="0" cy="5416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538BF-DA52-452B-CB72-3DAA5796E69E}"/>
              </a:ext>
            </a:extLst>
          </p:cNvPr>
          <p:cNvCxnSpPr>
            <a:cxnSpLocks/>
          </p:cNvCxnSpPr>
          <p:nvPr/>
        </p:nvCxnSpPr>
        <p:spPr>
          <a:xfrm>
            <a:off x="3679237" y="2015439"/>
            <a:ext cx="44027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5F58EA-3721-D728-25D9-8085639597B0}"/>
              </a:ext>
            </a:extLst>
          </p:cNvPr>
          <p:cNvSpPr/>
          <p:nvPr/>
        </p:nvSpPr>
        <p:spPr>
          <a:xfrm>
            <a:off x="4121271" y="1749768"/>
            <a:ext cx="604377" cy="539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CCU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BB5CC7-7B47-53EC-ABC9-5807310D86C6}"/>
              </a:ext>
            </a:extLst>
          </p:cNvPr>
          <p:cNvCxnSpPr>
            <a:cxnSpLocks/>
          </p:cNvCxnSpPr>
          <p:nvPr/>
        </p:nvCxnSpPr>
        <p:spPr>
          <a:xfrm flipV="1">
            <a:off x="4428707" y="1343457"/>
            <a:ext cx="0" cy="3481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76A117B-B0F8-2286-1CE3-269099C4B007}"/>
              </a:ext>
            </a:extLst>
          </p:cNvPr>
          <p:cNvSpPr txBox="1"/>
          <p:nvPr/>
        </p:nvSpPr>
        <p:spPr>
          <a:xfrm>
            <a:off x="697594" y="5586513"/>
            <a:ext cx="9156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Flue gas CO2 can be captured for external use – and as purge gas</a:t>
            </a:r>
          </a:p>
        </p:txBody>
      </p:sp>
      <p:sp>
        <p:nvSpPr>
          <p:cNvPr id="29" name="Wolke 6">
            <a:extLst>
              <a:ext uri="{FF2B5EF4-FFF2-40B4-BE49-F238E27FC236}">
                <a16:creationId xmlns:a16="http://schemas.microsoft.com/office/drawing/2014/main" id="{F1B5A7AB-CE26-EFC6-063E-7817B5782022}"/>
              </a:ext>
            </a:extLst>
          </p:cNvPr>
          <p:cNvSpPr/>
          <p:nvPr/>
        </p:nvSpPr>
        <p:spPr>
          <a:xfrm>
            <a:off x="5666459" y="1803858"/>
            <a:ext cx="868679" cy="463522"/>
          </a:xfrm>
          <a:prstGeom prst="cloud">
            <a:avLst/>
          </a:prstGeom>
          <a:solidFill>
            <a:srgbClr val="45B5D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H</a:t>
            </a:r>
            <a:r>
              <a:rPr lang="de-AT" sz="1400" baseline="-25000" dirty="0">
                <a:solidFill>
                  <a:schemeClr val="tx1"/>
                </a:solidFill>
              </a:rPr>
              <a:t>2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A911BE-C3DD-456C-A747-0C8DC8D6B292}"/>
              </a:ext>
            </a:extLst>
          </p:cNvPr>
          <p:cNvCxnSpPr>
            <a:cxnSpLocks/>
          </p:cNvCxnSpPr>
          <p:nvPr/>
        </p:nvCxnSpPr>
        <p:spPr>
          <a:xfrm>
            <a:off x="6121202" y="238686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AD1A85-CE21-D26F-3C93-04637C48DA52}"/>
              </a:ext>
            </a:extLst>
          </p:cNvPr>
          <p:cNvSpPr txBox="1"/>
          <p:nvPr/>
        </p:nvSpPr>
        <p:spPr>
          <a:xfrm>
            <a:off x="4808281" y="2366810"/>
            <a:ext cx="1128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Wastewater</a:t>
            </a:r>
            <a:endParaRPr lang="en-NL" sz="1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A1FF62-6742-C413-D07D-4AF401CE446A}"/>
              </a:ext>
            </a:extLst>
          </p:cNvPr>
          <p:cNvCxnSpPr>
            <a:cxnSpLocks/>
          </p:cNvCxnSpPr>
          <p:nvPr/>
        </p:nvCxnSpPr>
        <p:spPr>
          <a:xfrm flipV="1">
            <a:off x="5372506" y="2621573"/>
            <a:ext cx="0" cy="293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F59682-0D9C-26BA-0A05-574F73393866}"/>
              </a:ext>
            </a:extLst>
          </p:cNvPr>
          <p:cNvCxnSpPr>
            <a:cxnSpLocks/>
          </p:cNvCxnSpPr>
          <p:nvPr/>
        </p:nvCxnSpPr>
        <p:spPr>
          <a:xfrm flipV="1">
            <a:off x="8828441" y="235960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28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4116-A1B9-CD12-85F7-C23CF63D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EF355F-2E4A-E9DF-4DFF-B691CB73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39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7157-DA73-37D2-C11D-1426E175F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8C9D954-A968-84A0-10E4-FAAFE140D0B4}"/>
              </a:ext>
            </a:extLst>
          </p:cNvPr>
          <p:cNvSpPr/>
          <p:nvPr/>
        </p:nvSpPr>
        <p:spPr>
          <a:xfrm>
            <a:off x="197388" y="3137378"/>
            <a:ext cx="2017195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Feedstock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1B6A2-0026-816F-EA18-056377F67691}"/>
              </a:ext>
            </a:extLst>
          </p:cNvPr>
          <p:cNvSpPr/>
          <p:nvPr/>
        </p:nvSpPr>
        <p:spPr>
          <a:xfrm>
            <a:off x="2214583" y="2914852"/>
            <a:ext cx="1214786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Pyrolysis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2C1BCBA-6748-27AA-B678-C9A8EFF2B526}"/>
              </a:ext>
            </a:extLst>
          </p:cNvPr>
          <p:cNvSpPr/>
          <p:nvPr/>
        </p:nvSpPr>
        <p:spPr>
          <a:xfrm>
            <a:off x="3475335" y="3122526"/>
            <a:ext cx="1657305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FPBO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5D3F8-E6D8-88E8-E1BD-86973D061CE8}"/>
              </a:ext>
            </a:extLst>
          </p:cNvPr>
          <p:cNvSpPr/>
          <p:nvPr/>
        </p:nvSpPr>
        <p:spPr>
          <a:xfrm>
            <a:off x="5155060" y="2914852"/>
            <a:ext cx="1355702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Stabilisation and hydrotreatment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C2F664C9-4DCF-542E-1B00-986BE865A992}"/>
              </a:ext>
            </a:extLst>
          </p:cNvPr>
          <p:cNvSpPr/>
          <p:nvPr/>
        </p:nvSpPr>
        <p:spPr>
          <a:xfrm>
            <a:off x="6523790" y="3137378"/>
            <a:ext cx="1638906" cy="10198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HPO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D7F5D-6F46-5E03-E1BB-5A8A2DBC0A77}"/>
              </a:ext>
            </a:extLst>
          </p:cNvPr>
          <p:cNvSpPr/>
          <p:nvPr/>
        </p:nvSpPr>
        <p:spPr>
          <a:xfrm>
            <a:off x="8162696" y="2914852"/>
            <a:ext cx="1355702" cy="1460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Distillation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EBC9434B-2F02-6BD8-CBEB-5621116FD79C}"/>
              </a:ext>
            </a:extLst>
          </p:cNvPr>
          <p:cNvSpPr/>
          <p:nvPr/>
        </p:nvSpPr>
        <p:spPr>
          <a:xfrm>
            <a:off x="9518398" y="2953319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Naphtha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7454DEF6-631E-032F-D55B-4EDCB9DDD7E2}"/>
              </a:ext>
            </a:extLst>
          </p:cNvPr>
          <p:cNvSpPr/>
          <p:nvPr/>
        </p:nvSpPr>
        <p:spPr>
          <a:xfrm>
            <a:off x="9518398" y="3463811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Bio-jet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3F5E822B-C8D6-A43A-1DA7-C05BF7054B64}"/>
              </a:ext>
            </a:extLst>
          </p:cNvPr>
          <p:cNvSpPr/>
          <p:nvPr/>
        </p:nvSpPr>
        <p:spPr>
          <a:xfrm>
            <a:off x="9518398" y="3979219"/>
            <a:ext cx="1355703" cy="37392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Biodiesel</a:t>
            </a:r>
            <a:endParaRPr lang="en-NL" sz="1400" dirty="0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CFAE0E5-A56B-97D7-4434-344644BCF39B}"/>
              </a:ext>
            </a:extLst>
          </p:cNvPr>
          <p:cNvCxnSpPr>
            <a:cxnSpLocks/>
            <a:stCxn id="9" idx="2"/>
            <a:endCxn id="18" idx="1"/>
          </p:cNvCxnSpPr>
          <p:nvPr/>
        </p:nvCxnSpPr>
        <p:spPr>
          <a:xfrm rot="16200000" flipH="1">
            <a:off x="2644889" y="4552096"/>
            <a:ext cx="734053" cy="37987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01B681-6056-69AD-BF6B-D90E91FD8543}"/>
              </a:ext>
            </a:extLst>
          </p:cNvPr>
          <p:cNvSpPr txBox="1"/>
          <p:nvPr/>
        </p:nvSpPr>
        <p:spPr>
          <a:xfrm>
            <a:off x="3201855" y="4955174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Steam, electricity</a:t>
            </a:r>
            <a:endParaRPr lang="en-NL" sz="1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CAE9C8-9E95-1337-66BE-CB43FFBB458F}"/>
              </a:ext>
            </a:extLst>
          </p:cNvPr>
          <p:cNvCxnSpPr>
            <a:cxnSpLocks/>
          </p:cNvCxnSpPr>
          <p:nvPr/>
        </p:nvCxnSpPr>
        <p:spPr>
          <a:xfrm flipV="1">
            <a:off x="3244897" y="238686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Wolke 18">
            <a:extLst>
              <a:ext uri="{FF2B5EF4-FFF2-40B4-BE49-F238E27FC236}">
                <a16:creationId xmlns:a16="http://schemas.microsoft.com/office/drawing/2014/main" id="{41E91B49-6630-0DFD-018A-36BD8CB7D331}"/>
              </a:ext>
            </a:extLst>
          </p:cNvPr>
          <p:cNvSpPr/>
          <p:nvPr/>
        </p:nvSpPr>
        <p:spPr>
          <a:xfrm>
            <a:off x="1748464" y="4877301"/>
            <a:ext cx="868679" cy="46352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Air</a:t>
            </a:r>
          </a:p>
        </p:txBody>
      </p:sp>
      <p:sp>
        <p:nvSpPr>
          <p:cNvPr id="51" name="Wolke 100">
            <a:extLst>
              <a:ext uri="{FF2B5EF4-FFF2-40B4-BE49-F238E27FC236}">
                <a16:creationId xmlns:a16="http://schemas.microsoft.com/office/drawing/2014/main" id="{376313B8-945A-7B0D-AB17-7E0FEF5EA059}"/>
              </a:ext>
            </a:extLst>
          </p:cNvPr>
          <p:cNvSpPr/>
          <p:nvPr/>
        </p:nvSpPr>
        <p:spPr>
          <a:xfrm>
            <a:off x="2810557" y="1803858"/>
            <a:ext cx="868680" cy="51684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Flue</a:t>
            </a:r>
            <a:r>
              <a:rPr lang="de-AT" sz="1400" dirty="0">
                <a:solidFill>
                  <a:schemeClr val="tx1"/>
                </a:solidFill>
              </a:rPr>
              <a:t> gas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390E1E-6138-1192-A235-012A9D84CB64}"/>
              </a:ext>
            </a:extLst>
          </p:cNvPr>
          <p:cNvCxnSpPr>
            <a:cxnSpLocks/>
          </p:cNvCxnSpPr>
          <p:nvPr/>
        </p:nvCxnSpPr>
        <p:spPr>
          <a:xfrm flipV="1">
            <a:off x="2382523" y="4371200"/>
            <a:ext cx="0" cy="37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Wolke 6">
            <a:extLst>
              <a:ext uri="{FF2B5EF4-FFF2-40B4-BE49-F238E27FC236}">
                <a16:creationId xmlns:a16="http://schemas.microsoft.com/office/drawing/2014/main" id="{DB14BCE0-3E7D-E2EE-B986-12DA712A2AD6}"/>
              </a:ext>
            </a:extLst>
          </p:cNvPr>
          <p:cNvSpPr/>
          <p:nvPr/>
        </p:nvSpPr>
        <p:spPr>
          <a:xfrm>
            <a:off x="5666459" y="1803858"/>
            <a:ext cx="868679" cy="463522"/>
          </a:xfrm>
          <a:prstGeom prst="cloud">
            <a:avLst/>
          </a:prstGeom>
          <a:solidFill>
            <a:srgbClr val="45B5D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H</a:t>
            </a:r>
            <a:r>
              <a:rPr lang="de-AT" sz="1400" baseline="-25000" dirty="0">
                <a:solidFill>
                  <a:schemeClr val="tx1"/>
                </a:solidFill>
              </a:rPr>
              <a:t>2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EE0995C-BC70-95D0-39D0-AC42B46BA923}"/>
              </a:ext>
            </a:extLst>
          </p:cNvPr>
          <p:cNvCxnSpPr>
            <a:cxnSpLocks/>
          </p:cNvCxnSpPr>
          <p:nvPr/>
        </p:nvCxnSpPr>
        <p:spPr>
          <a:xfrm>
            <a:off x="6121202" y="238686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AAE6B0-3BCD-7066-F257-64985E3B2927}"/>
              </a:ext>
            </a:extLst>
          </p:cNvPr>
          <p:cNvCxnSpPr>
            <a:cxnSpLocks/>
          </p:cNvCxnSpPr>
          <p:nvPr/>
        </p:nvCxnSpPr>
        <p:spPr>
          <a:xfrm>
            <a:off x="2382523" y="1574276"/>
            <a:ext cx="0" cy="1340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Wolke 6">
            <a:extLst>
              <a:ext uri="{FF2B5EF4-FFF2-40B4-BE49-F238E27FC236}">
                <a16:creationId xmlns:a16="http://schemas.microsoft.com/office/drawing/2014/main" id="{A23C198C-C6A2-BAB0-94A7-DD2360BCF879}"/>
              </a:ext>
            </a:extLst>
          </p:cNvPr>
          <p:cNvSpPr/>
          <p:nvPr/>
        </p:nvSpPr>
        <p:spPr>
          <a:xfrm>
            <a:off x="1902939" y="995392"/>
            <a:ext cx="868679" cy="46352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CO</a:t>
            </a:r>
            <a:r>
              <a:rPr lang="de-AT" sz="1400" baseline="-25000" dirty="0">
                <a:solidFill>
                  <a:schemeClr val="tx1"/>
                </a:solidFill>
              </a:rPr>
              <a:t>2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02B6F5-DFA1-AD07-0365-CD3A46951937}"/>
              </a:ext>
            </a:extLst>
          </p:cNvPr>
          <p:cNvSpPr txBox="1"/>
          <p:nvPr/>
        </p:nvSpPr>
        <p:spPr>
          <a:xfrm>
            <a:off x="1711997" y="188252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Purge</a:t>
            </a:r>
            <a:endParaRPr lang="en-NL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C505B1-F38E-9BFE-BC06-170249F8C8F1}"/>
              </a:ext>
            </a:extLst>
          </p:cNvPr>
          <p:cNvSpPr txBox="1"/>
          <p:nvPr/>
        </p:nvSpPr>
        <p:spPr>
          <a:xfrm>
            <a:off x="4808281" y="2366810"/>
            <a:ext cx="1128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Wastewater</a:t>
            </a:r>
            <a:endParaRPr lang="en-NL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D418C-72B8-950B-B28D-698B4F482FCE}"/>
              </a:ext>
            </a:extLst>
          </p:cNvPr>
          <p:cNvSpPr txBox="1"/>
          <p:nvPr/>
        </p:nvSpPr>
        <p:spPr>
          <a:xfrm>
            <a:off x="4186054" y="1022648"/>
            <a:ext cx="47481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CO</a:t>
            </a:r>
            <a:r>
              <a:rPr lang="en-GB" sz="1400" baseline="-25000" dirty="0">
                <a:solidFill>
                  <a:srgbClr val="00B050"/>
                </a:solidFill>
              </a:rPr>
              <a:t>2</a:t>
            </a:r>
            <a:endParaRPr lang="en-NL" sz="1400" baseline="-25000" dirty="0">
              <a:solidFill>
                <a:srgbClr val="00B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69F08C-EFE3-8730-BDBC-B9AA914668FD}"/>
              </a:ext>
            </a:extLst>
          </p:cNvPr>
          <p:cNvCxnSpPr>
            <a:cxnSpLocks/>
          </p:cNvCxnSpPr>
          <p:nvPr/>
        </p:nvCxnSpPr>
        <p:spPr>
          <a:xfrm flipH="1" flipV="1">
            <a:off x="2894029" y="1200990"/>
            <a:ext cx="1225484" cy="187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9CB851-7F19-85BC-A87A-5A00BA887987}"/>
              </a:ext>
            </a:extLst>
          </p:cNvPr>
          <p:cNvCxnSpPr>
            <a:cxnSpLocks/>
          </p:cNvCxnSpPr>
          <p:nvPr/>
        </p:nvCxnSpPr>
        <p:spPr>
          <a:xfrm flipV="1">
            <a:off x="4428707" y="447534"/>
            <a:ext cx="0" cy="5416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15A5D4-9187-CE21-63F7-84B99611BE20}"/>
              </a:ext>
            </a:extLst>
          </p:cNvPr>
          <p:cNvCxnSpPr>
            <a:cxnSpLocks/>
          </p:cNvCxnSpPr>
          <p:nvPr/>
        </p:nvCxnSpPr>
        <p:spPr>
          <a:xfrm>
            <a:off x="3679237" y="2015439"/>
            <a:ext cx="33790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0814A1B-F8EE-0AF3-1613-39CC4BEADA95}"/>
              </a:ext>
            </a:extLst>
          </p:cNvPr>
          <p:cNvSpPr/>
          <p:nvPr/>
        </p:nvSpPr>
        <p:spPr>
          <a:xfrm>
            <a:off x="4121271" y="1749768"/>
            <a:ext cx="604377" cy="539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CCU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3FB340-0AA2-E5D3-0066-226FBB8301F3}"/>
              </a:ext>
            </a:extLst>
          </p:cNvPr>
          <p:cNvCxnSpPr>
            <a:cxnSpLocks/>
          </p:cNvCxnSpPr>
          <p:nvPr/>
        </p:nvCxnSpPr>
        <p:spPr>
          <a:xfrm flipV="1">
            <a:off x="4428707" y="1343457"/>
            <a:ext cx="0" cy="3481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4463B7-1567-9C28-8267-110FE7A04913}"/>
              </a:ext>
            </a:extLst>
          </p:cNvPr>
          <p:cNvCxnSpPr>
            <a:cxnSpLocks/>
          </p:cNvCxnSpPr>
          <p:nvPr/>
        </p:nvCxnSpPr>
        <p:spPr>
          <a:xfrm flipH="1">
            <a:off x="7691215" y="2056529"/>
            <a:ext cx="61379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99C053-6004-040E-FAEB-010E34678229}"/>
              </a:ext>
            </a:extLst>
          </p:cNvPr>
          <p:cNvCxnSpPr>
            <a:cxnSpLocks/>
          </p:cNvCxnSpPr>
          <p:nvPr/>
        </p:nvCxnSpPr>
        <p:spPr>
          <a:xfrm flipH="1">
            <a:off x="6636470" y="2056529"/>
            <a:ext cx="28401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EF2ACF-C417-A7C8-4B17-CF056D76FCFF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725648" y="1200990"/>
            <a:ext cx="262545" cy="42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B1B6F9B-4843-B5B0-4C57-74940CE0C273}"/>
              </a:ext>
            </a:extLst>
          </p:cNvPr>
          <p:cNvSpPr/>
          <p:nvPr/>
        </p:nvSpPr>
        <p:spPr>
          <a:xfrm>
            <a:off x="6946828" y="1745648"/>
            <a:ext cx="604377" cy="539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SMR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3EC609-B86C-95A6-3F37-DA8187116987}"/>
              </a:ext>
            </a:extLst>
          </p:cNvPr>
          <p:cNvSpPr/>
          <p:nvPr/>
        </p:nvSpPr>
        <p:spPr>
          <a:xfrm>
            <a:off x="4988193" y="935434"/>
            <a:ext cx="832219" cy="539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AD/SMR</a:t>
            </a:r>
            <a:endParaRPr lang="en-NL" sz="1400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9BA574-5507-BB30-8BA3-EF5C7E0021D3}"/>
              </a:ext>
            </a:extLst>
          </p:cNvPr>
          <p:cNvSpPr txBox="1"/>
          <p:nvPr/>
        </p:nvSpPr>
        <p:spPr>
          <a:xfrm>
            <a:off x="677334" y="5472903"/>
            <a:ext cx="9156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Hydrogen can be generated from the C1-C4 gases from distillation, and via the organics in the wastewater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4794763-119F-158C-5843-C0BF8C8C4E17}"/>
              </a:ext>
            </a:extLst>
          </p:cNvPr>
          <p:cNvCxnSpPr>
            <a:cxnSpLocks/>
          </p:cNvCxnSpPr>
          <p:nvPr/>
        </p:nvCxnSpPr>
        <p:spPr>
          <a:xfrm flipV="1">
            <a:off x="5372506" y="2621573"/>
            <a:ext cx="0" cy="293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04B458-F372-4A1A-A0B0-C3A1B5585E85}"/>
              </a:ext>
            </a:extLst>
          </p:cNvPr>
          <p:cNvCxnSpPr>
            <a:cxnSpLocks/>
          </p:cNvCxnSpPr>
          <p:nvPr/>
        </p:nvCxnSpPr>
        <p:spPr>
          <a:xfrm flipV="1">
            <a:off x="5372506" y="1574276"/>
            <a:ext cx="0" cy="8095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8C65A29-BA64-9AFC-46BA-37A393D1BB44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5820412" y="1205225"/>
            <a:ext cx="300790" cy="486415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Wolke 6">
            <a:extLst>
              <a:ext uri="{FF2B5EF4-FFF2-40B4-BE49-F238E27FC236}">
                <a16:creationId xmlns:a16="http://schemas.microsoft.com/office/drawing/2014/main" id="{07035815-1FA8-CBCD-3EAC-DD171ED30226}"/>
              </a:ext>
            </a:extLst>
          </p:cNvPr>
          <p:cNvSpPr/>
          <p:nvPr/>
        </p:nvSpPr>
        <p:spPr>
          <a:xfrm>
            <a:off x="8406207" y="1773388"/>
            <a:ext cx="868679" cy="463522"/>
          </a:xfrm>
          <a:prstGeom prst="cloud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C</a:t>
            </a:r>
            <a:r>
              <a:rPr lang="de-AT" sz="1400" baseline="-25000" dirty="0">
                <a:solidFill>
                  <a:schemeClr val="tx1"/>
                </a:solidFill>
              </a:rPr>
              <a:t>1-</a:t>
            </a:r>
            <a:r>
              <a:rPr lang="de-AT" sz="1400" dirty="0">
                <a:solidFill>
                  <a:schemeClr val="tx1"/>
                </a:solidFill>
              </a:rPr>
              <a:t>C</a:t>
            </a:r>
            <a:r>
              <a:rPr lang="de-AT" sz="1400" baseline="-25000" dirty="0">
                <a:solidFill>
                  <a:schemeClr val="tx1"/>
                </a:solidFill>
              </a:rPr>
              <a:t>4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DA0CAF-79F4-674A-3CF9-D446E5AB9EE8}"/>
              </a:ext>
            </a:extLst>
          </p:cNvPr>
          <p:cNvCxnSpPr>
            <a:cxnSpLocks/>
          </p:cNvCxnSpPr>
          <p:nvPr/>
        </p:nvCxnSpPr>
        <p:spPr>
          <a:xfrm flipV="1">
            <a:off x="8828441" y="2359600"/>
            <a:ext cx="0" cy="5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5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3981C-742E-C705-028C-90C451F7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678C32-5F77-31D9-F334-FAE14314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0" y="561461"/>
            <a:ext cx="4632086" cy="62846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ptos" panose="020B0004020202020204"/>
              </a:rPr>
              <a:t>BioTheRoS Overview</a:t>
            </a:r>
            <a:endParaRPr lang="el-GR" sz="3200" b="1" dirty="0">
              <a:latin typeface="Aptos" panose="020B0004020202020204"/>
            </a:endParaRPr>
          </a:p>
        </p:txBody>
      </p:sp>
      <p:sp>
        <p:nvSpPr>
          <p:cNvPr id="71" name="Θέση αριθμού διαφάνειας 4">
            <a:extLst>
              <a:ext uri="{FF2B5EF4-FFF2-40B4-BE49-F238E27FC236}">
                <a16:creationId xmlns:a16="http://schemas.microsoft.com/office/drawing/2014/main" id="{C1A6E06B-5543-AEBE-78C0-22F6F20B7B96}"/>
              </a:ext>
            </a:extLst>
          </p:cNvPr>
          <p:cNvSpPr txBox="1"/>
          <p:nvPr/>
        </p:nvSpPr>
        <p:spPr>
          <a:xfrm>
            <a:off x="0" y="6380163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A809-3A97-4144-B13E-BF5A5AB21E75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369C4D42-F539-4B38-8C47-F25E8E8A1F8E}"/>
              </a:ext>
            </a:extLst>
          </p:cNvPr>
          <p:cNvGrpSpPr/>
          <p:nvPr/>
        </p:nvGrpSpPr>
        <p:grpSpPr>
          <a:xfrm>
            <a:off x="6228403" y="1122970"/>
            <a:ext cx="5180037" cy="4392925"/>
            <a:chOff x="5648908" y="721974"/>
            <a:chExt cx="5570807" cy="5031655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E987A32D-C0CF-9D0D-2B5C-4BF7A8BDAF33}"/>
                </a:ext>
              </a:extLst>
            </p:cNvPr>
            <p:cNvGrpSpPr/>
            <p:nvPr/>
          </p:nvGrpSpPr>
          <p:grpSpPr>
            <a:xfrm>
              <a:off x="5648908" y="721974"/>
              <a:ext cx="5570807" cy="5031655"/>
              <a:chOff x="4975668" y="320040"/>
              <a:chExt cx="5570807" cy="5031655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67BA9F1-B4D3-5AA8-9F9E-788C35D293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75668" y="320040"/>
                <a:ext cx="2743200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0" y="3175000"/>
                    </a:moveTo>
                    <a:cubicBezTo>
                      <a:pt x="0" y="4928870"/>
                      <a:pt x="1421130" y="6350000"/>
                      <a:pt x="3175000" y="6350000"/>
                    </a:cubicBezTo>
                    <a:lnTo>
                      <a:pt x="6350000" y="6350000"/>
                    </a:lnTo>
                    <a:lnTo>
                      <a:pt x="6350000" y="3175000"/>
                    </a:lnTo>
                    <a:cubicBezTo>
                      <a:pt x="6350000" y="1421130"/>
                      <a:pt x="4928870" y="0"/>
                      <a:pt x="3175000" y="0"/>
                    </a:cubicBezTo>
                    <a:cubicBezTo>
                      <a:pt x="1421130" y="0"/>
                      <a:pt x="0" y="1421130"/>
                      <a:pt x="0" y="3175000"/>
                    </a:cubicBezTo>
                    <a:close/>
                  </a:path>
                </a:pathLst>
              </a:custGeom>
              <a:solidFill>
                <a:srgbClr val="57B75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CD5ED4D7-197E-4489-2F1A-E31A4A759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3275" y="2608495"/>
                <a:ext cx="2743200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6350000" y="3175000"/>
                    </a:moveTo>
                    <a:cubicBezTo>
                      <a:pt x="6350000" y="1421130"/>
                      <a:pt x="4928870" y="0"/>
                      <a:pt x="3175000" y="0"/>
                    </a:cubicBezTo>
                    <a:lnTo>
                      <a:pt x="0" y="0"/>
                    </a:lnTo>
                    <a:lnTo>
                      <a:pt x="0" y="3175000"/>
                    </a:lnTo>
                    <a:cubicBezTo>
                      <a:pt x="0" y="4928870"/>
                      <a:pt x="1421130" y="6350000"/>
                      <a:pt x="3175000" y="6350000"/>
                    </a:cubicBezTo>
                    <a:cubicBezTo>
                      <a:pt x="4928870" y="6350000"/>
                      <a:pt x="6350000" y="4928870"/>
                      <a:pt x="6350000" y="317500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AEAE42A-89E7-9175-64B5-7D12E979C85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068" y="859134"/>
              <a:ext cx="2468880" cy="246888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">
              <a:extLst>
                <a:ext uri="{FF2B5EF4-FFF2-40B4-BE49-F238E27FC236}">
                  <a16:creationId xmlns:a16="http://schemas.microsoft.com/office/drawing/2014/main" id="{8DEEC004-89B1-DC7A-2F0A-50B59D9502BD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675" y="3147589"/>
              <a:ext cx="2468880" cy="2468880"/>
            </a:xfrm>
            <a:prstGeom prst="rect">
              <a:avLst/>
            </a:prstGeom>
          </p:spPr>
        </p:pic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857F16BB-0267-134F-88AF-24BE413E36DC}"/>
              </a:ext>
            </a:extLst>
          </p:cNvPr>
          <p:cNvGrpSpPr/>
          <p:nvPr/>
        </p:nvGrpSpPr>
        <p:grpSpPr>
          <a:xfrm>
            <a:off x="731830" y="1435602"/>
            <a:ext cx="5496573" cy="4509715"/>
            <a:chOff x="731830" y="1435602"/>
            <a:chExt cx="5496573" cy="4509715"/>
          </a:xfrm>
        </p:grpSpPr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584DE351-ADEB-932A-8951-3ED25878D8C6}"/>
                </a:ext>
              </a:extLst>
            </p:cNvPr>
            <p:cNvSpPr txBox="1"/>
            <p:nvPr/>
          </p:nvSpPr>
          <p:spPr>
            <a:xfrm>
              <a:off x="1109445" y="5312454"/>
              <a:ext cx="2514600" cy="44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71126BF5-EFF3-FF76-84A8-62F0849DBAD1}"/>
                </a:ext>
              </a:extLst>
            </p:cNvPr>
            <p:cNvGrpSpPr/>
            <p:nvPr/>
          </p:nvGrpSpPr>
          <p:grpSpPr>
            <a:xfrm>
              <a:off x="731830" y="1435602"/>
              <a:ext cx="4043854" cy="1251421"/>
              <a:chOff x="708107" y="1632377"/>
              <a:chExt cx="4043854" cy="1251421"/>
            </a:xfrm>
          </p:grpSpPr>
          <p:grpSp>
            <p:nvGrpSpPr>
              <p:cNvPr id="3" name="Ομάδα 2">
                <a:extLst>
                  <a:ext uri="{FF2B5EF4-FFF2-40B4-BE49-F238E27FC236}">
                    <a16:creationId xmlns:a16="http://schemas.microsoft.com/office/drawing/2014/main" id="{5A66AD8E-5296-BC62-6A07-F0B645ED9BA0}"/>
                  </a:ext>
                </a:extLst>
              </p:cNvPr>
              <p:cNvGrpSpPr/>
              <p:nvPr/>
            </p:nvGrpSpPr>
            <p:grpSpPr>
              <a:xfrm>
                <a:off x="708107" y="1632377"/>
                <a:ext cx="4043854" cy="1251421"/>
                <a:chOff x="1031295" y="2211085"/>
                <a:chExt cx="4043854" cy="1251421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F43EC5E-3C71-D8D2-C39A-8CB35685BFC9}"/>
                    </a:ext>
                  </a:extLst>
                </p:cNvPr>
                <p:cNvSpPr txBox="1"/>
                <p:nvPr/>
              </p:nvSpPr>
              <p:spPr>
                <a:xfrm>
                  <a:off x="1067831" y="2668699"/>
                  <a:ext cx="4007318" cy="7938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Aptos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BioTheRoS is an EU Horizon Programme under Grant Agreement No 101122212 running from 2023</a:t>
                  </a:r>
                  <a:endPara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ptos"/>
                    <a:ea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E79F93-8EE6-BD31-0921-10D4AC4DA01E}"/>
                    </a:ext>
                  </a:extLst>
                </p:cNvPr>
                <p:cNvSpPr txBox="1"/>
                <p:nvPr/>
              </p:nvSpPr>
              <p:spPr>
                <a:xfrm>
                  <a:off x="1031295" y="2211085"/>
                  <a:ext cx="208766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Aptos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Project Details</a:t>
                  </a:r>
                  <a:endParaRPr kumimoji="0" lang="en-I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ptos"/>
                    <a:ea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cxnSp>
            <p:nvCxnSpPr>
              <p:cNvPr id="6" name="Ευθεία γραμμή σύνδεσης 5">
                <a:extLst>
                  <a:ext uri="{FF2B5EF4-FFF2-40B4-BE49-F238E27FC236}">
                    <a16:creationId xmlns:a16="http://schemas.microsoft.com/office/drawing/2014/main" id="{6A16FBE4-BACC-6FCA-AFB0-6A89B59A2B1B}"/>
                  </a:ext>
                </a:extLst>
              </p:cNvPr>
              <p:cNvCxnSpPr/>
              <p:nvPr/>
            </p:nvCxnSpPr>
            <p:spPr>
              <a:xfrm>
                <a:off x="809035" y="2032487"/>
                <a:ext cx="2134994" cy="0"/>
              </a:xfrm>
              <a:prstGeom prst="line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Ομάδα 22">
              <a:extLst>
                <a:ext uri="{FF2B5EF4-FFF2-40B4-BE49-F238E27FC236}">
                  <a16:creationId xmlns:a16="http://schemas.microsoft.com/office/drawing/2014/main" id="{43DC23CB-31F7-1AAA-3964-8F784B189692}"/>
                </a:ext>
              </a:extLst>
            </p:cNvPr>
            <p:cNvGrpSpPr/>
            <p:nvPr/>
          </p:nvGrpSpPr>
          <p:grpSpPr>
            <a:xfrm>
              <a:off x="731830" y="2961477"/>
              <a:ext cx="5496573" cy="1817954"/>
              <a:chOff x="731830" y="2961477"/>
              <a:chExt cx="5496573" cy="181795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2F54F4-2408-D8DA-EF11-036543EDBC47}"/>
                  </a:ext>
                </a:extLst>
              </p:cNvPr>
              <p:cNvSpPr txBox="1"/>
              <p:nvPr/>
            </p:nvSpPr>
            <p:spPr>
              <a:xfrm>
                <a:off x="731830" y="2961477"/>
                <a:ext cx="30038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chemeClr val="accent1"/>
                    </a:solidFill>
                    <a:latin typeface="Aptos"/>
                    <a:ea typeface="Calibri Light" panose="020F0302020204030204" pitchFamily="34" charset="0"/>
                    <a:cs typeface="Calibri Light" panose="020F0302020204030204" pitchFamily="34" charset="0"/>
                  </a:rPr>
                  <a:t>Consortium Members</a:t>
                </a:r>
                <a:endParaRPr lang="en-IE" sz="2000" b="1" dirty="0">
                  <a:solidFill>
                    <a:schemeClr val="accent1"/>
                  </a:solidFill>
                  <a:latin typeface="Aptos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5" name="Ευθεία γραμμή σύνδεσης 14">
                <a:extLst>
                  <a:ext uri="{FF2B5EF4-FFF2-40B4-BE49-F238E27FC236}">
                    <a16:creationId xmlns:a16="http://schemas.microsoft.com/office/drawing/2014/main" id="{A86B60FF-81CF-0EEF-1CA7-38DBD3932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758" y="3372096"/>
                <a:ext cx="2677358" cy="0"/>
              </a:xfrm>
              <a:prstGeom prst="line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Centre for Research and Technology Hellas - BACCHUS Project EU">
                <a:extLst>
                  <a:ext uri="{FF2B5EF4-FFF2-40B4-BE49-F238E27FC236}">
                    <a16:creationId xmlns:a16="http://schemas.microsoft.com/office/drawing/2014/main" id="{A0AB84A1-F5E8-5324-1D8D-D6DFCC3FE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758" y="3412042"/>
                <a:ext cx="1772411" cy="89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Εικόνα 17">
                <a:extLst>
                  <a:ext uri="{FF2B5EF4-FFF2-40B4-BE49-F238E27FC236}">
                    <a16:creationId xmlns:a16="http://schemas.microsoft.com/office/drawing/2014/main" id="{5E7A01B9-035E-6141-AAF0-6991520A8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2025" y="3514336"/>
                <a:ext cx="1233911" cy="646739"/>
              </a:xfrm>
              <a:prstGeom prst="rect">
                <a:avLst/>
              </a:prstGeom>
            </p:spPr>
          </p:pic>
          <p:pic>
            <p:nvPicPr>
              <p:cNvPr id="19" name="Εικόνα 18">
                <a:extLst>
                  <a:ext uri="{FF2B5EF4-FFF2-40B4-BE49-F238E27FC236}">
                    <a16:creationId xmlns:a16="http://schemas.microsoft.com/office/drawing/2014/main" id="{1C753B1E-9194-0868-FB74-38187090A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9334" y="3511969"/>
                <a:ext cx="1588300" cy="628464"/>
              </a:xfrm>
              <a:prstGeom prst="rect">
                <a:avLst/>
              </a:prstGeom>
            </p:spPr>
          </p:pic>
          <p:pic>
            <p:nvPicPr>
              <p:cNvPr id="20" name="Εικόνα 19">
                <a:extLst>
                  <a:ext uri="{FF2B5EF4-FFF2-40B4-BE49-F238E27FC236}">
                    <a16:creationId xmlns:a16="http://schemas.microsoft.com/office/drawing/2014/main" id="{D039B551-30B4-9505-A27D-35D1636AA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6940" y="4062245"/>
                <a:ext cx="1481869" cy="717186"/>
              </a:xfrm>
              <a:prstGeom prst="rect">
                <a:avLst/>
              </a:prstGeom>
            </p:spPr>
          </p:pic>
          <p:pic>
            <p:nvPicPr>
              <p:cNvPr id="21" name="Εικόνα 20">
                <a:extLst>
                  <a:ext uri="{FF2B5EF4-FFF2-40B4-BE49-F238E27FC236}">
                    <a16:creationId xmlns:a16="http://schemas.microsoft.com/office/drawing/2014/main" id="{2B100399-7095-94CE-F11D-DA7CE7902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8941" y="4167586"/>
                <a:ext cx="1351606" cy="592485"/>
              </a:xfrm>
              <a:prstGeom prst="rect">
                <a:avLst/>
              </a:prstGeom>
            </p:spPr>
          </p:pic>
          <p:pic>
            <p:nvPicPr>
              <p:cNvPr id="22" name="Εικόνα 21">
                <a:extLst>
                  <a:ext uri="{FF2B5EF4-FFF2-40B4-BE49-F238E27FC236}">
                    <a16:creationId xmlns:a16="http://schemas.microsoft.com/office/drawing/2014/main" id="{C06F5D48-8A65-26A1-E623-41D939FC4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7039" y="4151459"/>
                <a:ext cx="1111364" cy="550676"/>
              </a:xfrm>
              <a:prstGeom prst="rect">
                <a:avLst/>
              </a:prstGeom>
            </p:spPr>
          </p:pic>
        </p:grp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ACFF880-3D81-F75E-2EE1-33CDDCD2F690}"/>
                </a:ext>
              </a:extLst>
            </p:cNvPr>
            <p:cNvSpPr txBox="1"/>
            <p:nvPr/>
          </p:nvSpPr>
          <p:spPr>
            <a:xfrm>
              <a:off x="957519" y="5407165"/>
              <a:ext cx="2514600" cy="44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537ECF-7297-5980-EF40-9645AAE002B8}"/>
                </a:ext>
              </a:extLst>
            </p:cNvPr>
            <p:cNvSpPr txBox="1"/>
            <p:nvPr/>
          </p:nvSpPr>
          <p:spPr>
            <a:xfrm>
              <a:off x="783560" y="4988388"/>
              <a:ext cx="29520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Aptos"/>
                  <a:ea typeface="Calibri Light" panose="020F0302020204030204" pitchFamily="34" charset="0"/>
                  <a:cs typeface="Calibri Light" panose="020F0302020204030204" pitchFamily="34" charset="0"/>
                </a:rPr>
                <a:t>Demonstration Cases</a:t>
              </a:r>
              <a:endParaRPr lang="en-IE" sz="2000" b="1" dirty="0">
                <a:solidFill>
                  <a:schemeClr val="accent1"/>
                </a:solidFill>
                <a:latin typeface="Aptos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499245-FF7A-FF5D-AC07-DA26820BE527}"/>
                </a:ext>
              </a:extLst>
            </p:cNvPr>
            <p:cNvSpPr txBox="1"/>
            <p:nvPr/>
          </p:nvSpPr>
          <p:spPr>
            <a:xfrm>
              <a:off x="758640" y="5388498"/>
              <a:ext cx="4516813" cy="5568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/>
                  <a:ea typeface="Calibri Light" panose="020F0302020204030204" pitchFamily="34" charset="0"/>
                  <a:cs typeface="Calibri Light" panose="020F0302020204030204" pitchFamily="34" charset="0"/>
                </a:rPr>
                <a:t>Application in pyrolysis and upgrading units in Netherlands &amp; gasification unit in Austria</a:t>
              </a:r>
            </a:p>
          </p:txBody>
        </p:sp>
        <p:cxnSp>
          <p:nvCxnSpPr>
            <p:cNvPr id="27" name="Ευθεία γραμμή σύνδεσης 26">
              <a:extLst>
                <a:ext uri="{FF2B5EF4-FFF2-40B4-BE49-F238E27FC236}">
                  <a16:creationId xmlns:a16="http://schemas.microsoft.com/office/drawing/2014/main" id="{209EC691-AF9F-2B55-AD59-F9E7634C8F16}"/>
                </a:ext>
              </a:extLst>
            </p:cNvPr>
            <p:cNvCxnSpPr>
              <a:cxnSpLocks/>
            </p:cNvCxnSpPr>
            <p:nvPr/>
          </p:nvCxnSpPr>
          <p:spPr>
            <a:xfrm>
              <a:off x="847003" y="5357553"/>
              <a:ext cx="2989699" cy="0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146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90064E5-B3D5-6396-D897-2CD1DDD0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74"/>
            <a:ext cx="9202434" cy="681132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D2042D-472B-3C1D-DD49-0534E991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D2781-630A-9FB9-C195-3D6CBB354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039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515FE7D-9C77-59E4-BF10-AEF4BA2B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231769-E7CE-B8DE-5BCE-29A9C44C6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682146-1C8E-CF72-E56A-B11C9BEE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74"/>
            <a:ext cx="9202434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7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49BEC9-C09B-2448-C07C-ED66ADA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C87C68-207E-556D-CA7E-189158263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C34FF0-21F6-F040-FBC9-B949F310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22"/>
            <a:ext cx="9183382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CBB9DB3-BF30-C14E-212E-7BD98570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Open discussion</a:t>
            </a:r>
            <a:endParaRPr lang="de-AT" dirty="0"/>
          </a:p>
        </p:txBody>
      </p:sp>
      <p:pic>
        <p:nvPicPr>
          <p:cNvPr id="5" name="Inhaltsplatzhalter 4" descr="Sitzungssaal Silhouette">
            <a:extLst>
              <a:ext uri="{FF2B5EF4-FFF2-40B4-BE49-F238E27FC236}">
                <a16:creationId xmlns:a16="http://schemas.microsoft.com/office/drawing/2014/main" id="{4A3AF53E-F922-6B5E-42BF-B5622EA69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7998" y="1815306"/>
            <a:ext cx="4071844" cy="4071844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78F5AC-B347-7E86-273D-4F28C518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2E5C2A-4FD2-A29C-AF61-78EE0DA68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763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C1A44-3C7D-26BB-94D5-FCB17D94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4ADF8-04E6-14BF-66BB-FE106D66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55D6DD-E865-A157-3EEA-465B4CAE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DB98D7-1DF5-7128-0258-2CB3A855D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23F084-72F8-3460-6029-4063A6EF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74"/>
            <a:ext cx="9192908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5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A190DA-3291-31CE-9F04-A9B18B0FA8D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6860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7B089DD-DEBF-B4A2-9612-6BD4317C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AT" dirty="0"/>
              <a:t>Wrap-</a:t>
            </a:r>
            <a:r>
              <a:rPr lang="de-AT" dirty="0" err="1"/>
              <a:t>up</a:t>
            </a:r>
            <a:r>
              <a:rPr lang="de-AT" dirty="0"/>
              <a:t> and </a:t>
            </a:r>
            <a:r>
              <a:rPr lang="de-AT" dirty="0" err="1"/>
              <a:t>concluding</a:t>
            </a:r>
            <a:r>
              <a:rPr lang="de-AT" dirty="0"/>
              <a:t> </a:t>
            </a:r>
            <a:r>
              <a:rPr lang="de-AT" dirty="0" err="1"/>
              <a:t>remarks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2AB4A3-F080-1111-3208-4CB907086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CC(U)S and/or hydrogen technologies in the </a:t>
            </a:r>
            <a:r>
              <a:rPr lang="en-US" dirty="0" err="1"/>
              <a:t>BioTheRoS</a:t>
            </a:r>
            <a:r>
              <a:rPr lang="en-US" dirty="0"/>
              <a:t> value chains:</a:t>
            </a:r>
          </a:p>
          <a:p>
            <a:pPr lvl="1"/>
            <a:r>
              <a:rPr lang="en-US" dirty="0"/>
              <a:t>Gasification</a:t>
            </a:r>
          </a:p>
          <a:p>
            <a:pPr lvl="1"/>
            <a:r>
              <a:rPr lang="en-US" dirty="0"/>
              <a:t>pyrolysis</a:t>
            </a:r>
          </a:p>
          <a:p>
            <a:endParaRPr lang="en-US" dirty="0"/>
          </a:p>
          <a:p>
            <a:r>
              <a:rPr lang="en-US" dirty="0"/>
              <a:t>Next steps: techno-economic evaluation of integration in </a:t>
            </a:r>
            <a:r>
              <a:rPr lang="en-US" dirty="0" err="1"/>
              <a:t>BioTheRoS</a:t>
            </a:r>
            <a:r>
              <a:rPr lang="en-US" dirty="0"/>
              <a:t> value chains</a:t>
            </a:r>
          </a:p>
          <a:p>
            <a:endParaRPr lang="en-US" dirty="0"/>
          </a:p>
          <a:p>
            <a:r>
              <a:rPr lang="en-US" dirty="0"/>
              <a:t>More information, events and publications: </a:t>
            </a:r>
            <a:br>
              <a:rPr lang="en-US" dirty="0"/>
            </a:br>
            <a:r>
              <a:rPr lang="en-US" dirty="0">
                <a:hlinkClick r:id="rId6"/>
              </a:rPr>
              <a:t>https://www.biotheros.eu/en/home/</a:t>
            </a:r>
            <a:r>
              <a:rPr lang="en-US" dirty="0"/>
              <a:t> 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3C3463-94B6-0405-752C-58C19791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35A590-B941-AE02-8439-D43F1947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BioTheRoS Online Webinar 12th May 2026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CE68FB-4089-0039-179B-3AE9015B7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903" y="4551206"/>
            <a:ext cx="1977595" cy="19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9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0BB3D30-8CD7-F8F7-277E-F9BEDCF1A66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4661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168C9778-F25B-5659-E4D0-24C22879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AT" dirty="0"/>
              <a:t>Thanks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contributing</a:t>
            </a:r>
            <a:r>
              <a:rPr lang="de-AT" dirty="0"/>
              <a:t>!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any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comments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feedback</a:t>
            </a:r>
            <a:r>
              <a:rPr lang="de-AT" dirty="0"/>
              <a:t>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get</a:t>
            </a:r>
            <a:r>
              <a:rPr lang="de-AT" dirty="0"/>
              <a:t> in </a:t>
            </a:r>
            <a:r>
              <a:rPr lang="de-AT" dirty="0" err="1"/>
              <a:t>contact</a:t>
            </a:r>
            <a:r>
              <a:rPr lang="de-AT" dirty="0"/>
              <a:t>: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A854E6C-8334-AB9A-EA91-EA850FC09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7913328" cy="1513914"/>
          </a:xfrm>
        </p:spPr>
        <p:txBody>
          <a:bodyPr>
            <a:normAutofit/>
          </a:bodyPr>
          <a:lstStyle/>
          <a:p>
            <a:endParaRPr lang="de-AT" dirty="0"/>
          </a:p>
          <a:p>
            <a:pPr algn="r"/>
            <a:r>
              <a:rPr lang="de-AT" dirty="0">
                <a:hlinkClick r:id="rId5"/>
              </a:rPr>
              <a:t>andrea.sonnleitner@best-research.eu</a:t>
            </a:r>
            <a:endParaRPr lang="de-AT" dirty="0"/>
          </a:p>
          <a:p>
            <a:pPr algn="r"/>
            <a:r>
              <a:rPr lang="de-AT" dirty="0">
                <a:hlinkClick r:id="rId6"/>
              </a:rPr>
              <a:t>reumerman@btgworld.com</a:t>
            </a:r>
            <a:r>
              <a:rPr lang="de-AT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7A1C59-60C4-E513-9AAB-522E08E2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46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1916EB-4A59-D26A-EB98-DF1C9F9E8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BioTheRoS</a:t>
            </a:r>
            <a:r>
              <a:rPr lang="en-US" dirty="0"/>
              <a:t> Online Webinar 12th May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74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9FF107-1C93-B658-F80A-794EEA81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4985"/>
            <a:ext cx="4848395" cy="68825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/>
              </a:rPr>
              <a:t>BioTheRoS Objectives </a:t>
            </a:r>
            <a:endParaRPr lang="el-GR" sz="3200" b="1" dirty="0">
              <a:latin typeface="Aptos" panose="020B0004020202020204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AD5C35C-C04C-967C-7C3A-99798370BD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0163"/>
            <a:ext cx="447675" cy="365125"/>
          </a:xfrm>
        </p:spPr>
        <p:txBody>
          <a:bodyPr/>
          <a:lstStyle/>
          <a:p>
            <a:fld id="{94C4A809-3A97-4144-B13E-BF5A5AB21E7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39E1B-67FB-2B5C-F204-AACF8778279D}"/>
              </a:ext>
            </a:extLst>
          </p:cNvPr>
          <p:cNvSpPr txBox="1"/>
          <p:nvPr/>
        </p:nvSpPr>
        <p:spPr>
          <a:xfrm>
            <a:off x="677334" y="1263997"/>
            <a:ext cx="8938614" cy="793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BioTheRoS develops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innovative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&amp; cost-competitive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Fast Pyrolysis-to-biofuels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and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Gasification-FT-Synthesis value chains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, combining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Carbon Capture Utilization (CCU)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and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fuel upgrading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for accelerating the scale-up of sustainable biofuels.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BCE27-645A-E4B8-0CA0-1AA6D8D0E999}"/>
              </a:ext>
            </a:extLst>
          </p:cNvPr>
          <p:cNvSpPr txBox="1"/>
          <p:nvPr/>
        </p:nvSpPr>
        <p:spPr>
          <a:xfrm>
            <a:off x="677334" y="2124460"/>
            <a:ext cx="6100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BioTheRoS Goal: Transfer biomass into an opportunity</a:t>
            </a:r>
            <a:endParaRPr lang="el-GR" sz="16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755CF539-2EBA-4F3A-5D81-9EBD2A2B250B}"/>
              </a:ext>
            </a:extLst>
          </p:cNvPr>
          <p:cNvCxnSpPr>
            <a:cxnSpLocks/>
          </p:cNvCxnSpPr>
          <p:nvPr/>
        </p:nvCxnSpPr>
        <p:spPr>
          <a:xfrm>
            <a:off x="770740" y="2474667"/>
            <a:ext cx="4961466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8464D639-2B04-02E7-F546-CCB4B0927889}"/>
              </a:ext>
            </a:extLst>
          </p:cNvPr>
          <p:cNvGrpSpPr/>
          <p:nvPr/>
        </p:nvGrpSpPr>
        <p:grpSpPr>
          <a:xfrm>
            <a:off x="859230" y="2515647"/>
            <a:ext cx="9336821" cy="707886"/>
            <a:chOff x="859230" y="2515647"/>
            <a:chExt cx="9336821" cy="707886"/>
          </a:xfrm>
        </p:grpSpPr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C4B3792A-B67F-1DC6-8334-29D71C1E3284}"/>
                </a:ext>
              </a:extLst>
            </p:cNvPr>
            <p:cNvGrpSpPr/>
            <p:nvPr/>
          </p:nvGrpSpPr>
          <p:grpSpPr>
            <a:xfrm>
              <a:off x="859230" y="2515647"/>
              <a:ext cx="1367515" cy="707886"/>
              <a:chOff x="770740" y="2470842"/>
              <a:chExt cx="1367515" cy="707886"/>
            </a:xfrm>
          </p:grpSpPr>
          <p:pic>
            <p:nvPicPr>
              <p:cNvPr id="36" name="Εικόνα 35">
                <a:extLst>
                  <a:ext uri="{FF2B5EF4-FFF2-40B4-BE49-F238E27FC236}">
                    <a16:creationId xmlns:a16="http://schemas.microsoft.com/office/drawing/2014/main" id="{E269F65A-3A7A-925A-9CD2-7C6D7F0C6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0" y="2526207"/>
                <a:ext cx="604807" cy="604807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57E5D-D6C6-5C72-4400-231E5DFDB0EF}"/>
                  </a:ext>
                </a:extLst>
              </p:cNvPr>
              <p:cNvSpPr txBox="1"/>
              <p:nvPr/>
            </p:nvSpPr>
            <p:spPr>
              <a:xfrm>
                <a:off x="1447415" y="2470842"/>
                <a:ext cx="6908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chemeClr val="accent4"/>
                    </a:solidFill>
                    <a:latin typeface="Aptos" panose="020B0004020202020204" pitchFamily="34" charset="0"/>
                    <a:ea typeface="Roboto Medium" panose="02000000000000000000" pitchFamily="2" charset="0"/>
                    <a:cs typeface="Open Sans ExtraBold" pitchFamily="2" charset="0"/>
                  </a:rPr>
                  <a:t>1.</a:t>
                </a:r>
                <a:endParaRPr lang="en-IE" sz="4000" b="1" dirty="0">
                  <a:solidFill>
                    <a:schemeClr val="accent4"/>
                  </a:solidFill>
                  <a:latin typeface="Aptos" panose="020B0004020202020204" pitchFamily="34" charset="0"/>
                  <a:ea typeface="Roboto Medium" panose="02000000000000000000" pitchFamily="2" charset="0"/>
                  <a:cs typeface="Open Sans ExtraBold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14CD65-733B-A816-A64F-A97F76DE1447}"/>
                </a:ext>
              </a:extLst>
            </p:cNvPr>
            <p:cNvSpPr txBox="1"/>
            <p:nvPr/>
          </p:nvSpPr>
          <p:spPr>
            <a:xfrm>
              <a:off x="2077188" y="2607980"/>
              <a:ext cx="81188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Roboto Medium" panose="02000000000000000000" pitchFamily="2" charset="0"/>
                  <a:cs typeface="Open Sans ExtraBold" pitchFamily="2" charset="0"/>
                </a:rPr>
                <a:t>Development of </a:t>
              </a:r>
              <a:r>
                <a:rPr lang="en-US" sz="1400" dirty="0">
                  <a:solidFill>
                    <a:schemeClr val="accent1"/>
                  </a:solidFill>
                  <a:latin typeface="Aptos" panose="020B0004020202020204" pitchFamily="34" charset="0"/>
                  <a:ea typeface="Roboto Medium" panose="02000000000000000000" pitchFamily="2" charset="0"/>
                  <a:cs typeface="Open Sans ExtraBold" pitchFamily="2" charset="0"/>
                </a:rPr>
                <a:t>cost-effective &amp; sustainable technologies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Roboto Medium" panose="02000000000000000000" pitchFamily="2" charset="0"/>
                  <a:cs typeface="Open Sans ExtraBold" pitchFamily="2" charset="0"/>
                </a:rPr>
                <a:t>for thermochemical conversion of biomass to produce biofuels to TRL5</a:t>
              </a:r>
              <a:endPara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endParaRPr>
            </a:p>
          </p:txBody>
        </p:sp>
      </p:grp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9A28CC5-AE8B-B8F4-7808-9D876FA538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961" y="3165175"/>
            <a:ext cx="594512" cy="5945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DBB0D8-4AA4-7049-6D7E-A4F4AF6DC95F}"/>
              </a:ext>
            </a:extLst>
          </p:cNvPr>
          <p:cNvSpPr txBox="1"/>
          <p:nvPr/>
        </p:nvSpPr>
        <p:spPr>
          <a:xfrm>
            <a:off x="3336269" y="3125471"/>
            <a:ext cx="69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2.</a:t>
            </a:r>
            <a:endParaRPr lang="en-IE" sz="4000" b="1" dirty="0">
              <a:solidFill>
                <a:schemeClr val="accent4"/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291EC-ABBB-D7DA-ABF6-CAB85ED9489D}"/>
              </a:ext>
            </a:extLst>
          </p:cNvPr>
          <p:cNvSpPr txBox="1"/>
          <p:nvPr/>
        </p:nvSpPr>
        <p:spPr>
          <a:xfrm>
            <a:off x="3879486" y="3196918"/>
            <a:ext cx="63568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Selection and assessment of 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several biomass feedstocks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suitable for scaled-up sustainable pyrolysis &amp; gasification biofuel value chains employing 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predictive biomass demand AI models </a:t>
            </a:r>
            <a:endParaRPr lang="el-GR" sz="1400" dirty="0">
              <a:solidFill>
                <a:schemeClr val="accent1"/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170AF22C-27D2-FEEF-9318-8DCC99253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0" y="4001301"/>
            <a:ext cx="468125" cy="4681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5FE869-473C-E1E7-058E-A398D732F4AD}"/>
              </a:ext>
            </a:extLst>
          </p:cNvPr>
          <p:cNvSpPr txBox="1"/>
          <p:nvPr/>
        </p:nvSpPr>
        <p:spPr>
          <a:xfrm>
            <a:off x="1535905" y="3844872"/>
            <a:ext cx="69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3.</a:t>
            </a:r>
            <a:endParaRPr lang="en-IE" sz="4000" b="1" dirty="0">
              <a:solidFill>
                <a:schemeClr val="accent4"/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D2B7DB-45AE-5B39-E28C-720FB589202D}"/>
              </a:ext>
            </a:extLst>
          </p:cNvPr>
          <p:cNvSpPr txBox="1"/>
          <p:nvPr/>
        </p:nvSpPr>
        <p:spPr>
          <a:xfrm>
            <a:off x="2094263" y="4001301"/>
            <a:ext cx="8084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Development of </a:t>
            </a:r>
            <a:r>
              <a:rPr lang="en-GB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scale-up rules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of biofuels production based on advanced modelling techniques and lab/pilot-scale trials.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EB4FC55-8DD4-7421-EEC2-0192A9041C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374" y="4629788"/>
            <a:ext cx="477685" cy="4776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96CA3F-2C4B-1FEA-61C1-4D170A81CA5B}"/>
              </a:ext>
            </a:extLst>
          </p:cNvPr>
          <p:cNvSpPr txBox="1"/>
          <p:nvPr/>
        </p:nvSpPr>
        <p:spPr>
          <a:xfrm>
            <a:off x="3879485" y="4629788"/>
            <a:ext cx="6650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Development of an 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LCSA framework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, integrating technical, environmental, economic &amp; social parameters via 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multi-criteria decision analysis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 techniques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637E24-0697-226B-FBF0-9CADBF5A5296}"/>
              </a:ext>
            </a:extLst>
          </p:cNvPr>
          <p:cNvSpPr txBox="1"/>
          <p:nvPr/>
        </p:nvSpPr>
        <p:spPr>
          <a:xfrm>
            <a:off x="3336269" y="4469426"/>
            <a:ext cx="69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4.</a:t>
            </a:r>
            <a:endParaRPr lang="en-IE" sz="4000" b="1" dirty="0">
              <a:solidFill>
                <a:schemeClr val="accent4"/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33ADA144-FCC4-816F-0280-E94B067FBD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93" y="5294908"/>
            <a:ext cx="511277" cy="51127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DE59C8-B530-FE3B-9DB3-1498C2AA61FE}"/>
              </a:ext>
            </a:extLst>
          </p:cNvPr>
          <p:cNvSpPr txBox="1"/>
          <p:nvPr/>
        </p:nvSpPr>
        <p:spPr>
          <a:xfrm>
            <a:off x="1560480" y="5174097"/>
            <a:ext cx="69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5.</a:t>
            </a:r>
            <a:endParaRPr lang="en-IE" sz="4000" b="1" dirty="0">
              <a:solidFill>
                <a:schemeClr val="accent4"/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59BDB-7D3B-45C2-E83C-96C3761D6423}"/>
              </a:ext>
            </a:extLst>
          </p:cNvPr>
          <p:cNvSpPr txBox="1"/>
          <p:nvPr/>
        </p:nvSpPr>
        <p:spPr>
          <a:xfrm>
            <a:off x="2132370" y="5268479"/>
            <a:ext cx="8499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Identification of 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concrete measures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to improve the sustainability of thermochemical conversion of biomass to biofuels via pyrolysis and gasification</a:t>
            </a:r>
            <a:endParaRPr lang="el-G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FF043B-6B93-9F37-2ACE-2AAC2097D6C1}"/>
              </a:ext>
            </a:extLst>
          </p:cNvPr>
          <p:cNvSpPr txBox="1"/>
          <p:nvPr/>
        </p:nvSpPr>
        <p:spPr>
          <a:xfrm>
            <a:off x="3382372" y="5789076"/>
            <a:ext cx="69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6.</a:t>
            </a:r>
            <a:endParaRPr lang="en-IE" sz="4000" b="1" dirty="0">
              <a:solidFill>
                <a:schemeClr val="accent4"/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7E2B2B-89DB-9414-A0A4-04479AA1D5E4}"/>
              </a:ext>
            </a:extLst>
          </p:cNvPr>
          <p:cNvSpPr txBox="1"/>
          <p:nvPr/>
        </p:nvSpPr>
        <p:spPr>
          <a:xfrm>
            <a:off x="3879484" y="5806185"/>
            <a:ext cx="6847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Provide clarity into the 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market dynamics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  <a:cs typeface="Open Sans ExtraBold" pitchFamily="2" charset="0"/>
              </a:rPr>
              <a:t>of scaled-up pyrolysis and gasification biofuel value chains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Roboto Medium" panose="02000000000000000000" pitchFamily="2" charset="0"/>
              <a:cs typeface="Open Sans ExtraBold" pitchFamily="2" charset="0"/>
            </a:endParaRPr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4C477B8F-6796-89BB-4D3E-0FFD6A8370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374" y="5828952"/>
            <a:ext cx="477685" cy="477685"/>
          </a:xfrm>
          <a:prstGeom prst="rect">
            <a:avLst/>
          </a:prstGeom>
        </p:spPr>
      </p:pic>
      <p:sp>
        <p:nvSpPr>
          <p:cNvPr id="30" name="Footer Placeholder 3"/>
          <p:cNvSpPr txBox="1">
            <a:spLocks/>
          </p:cNvSpPr>
          <p:nvPr/>
        </p:nvSpPr>
        <p:spPr>
          <a:xfrm>
            <a:off x="8999557" y="6380000"/>
            <a:ext cx="1046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23/10/2025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1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F3836-AD71-6C69-2013-8646CE2D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ED02-77C7-FE59-81FD-D63F7AA7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69" y="453304"/>
            <a:ext cx="7671333" cy="7576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/>
              </a:rPr>
              <a:t>Demo sites &amp; related technologies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6BCAE-4E1C-ED3D-4047-144D876A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1407" y="6380001"/>
            <a:ext cx="448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C4A809-3A97-4144-B13E-BF5A5AB21E7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47E3A61-0AE6-5D98-C490-A4FCB0008EEE}"/>
              </a:ext>
            </a:extLst>
          </p:cNvPr>
          <p:cNvSpPr txBox="1">
            <a:spLocks/>
          </p:cNvSpPr>
          <p:nvPr/>
        </p:nvSpPr>
        <p:spPr>
          <a:xfrm>
            <a:off x="8999557" y="6380000"/>
            <a:ext cx="1046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23/10/2025</a:t>
            </a:r>
            <a:endParaRPr lang="en-US" dirty="0"/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B65B7AEB-88B7-8BC4-34CC-9074CD22B704}"/>
              </a:ext>
            </a:extLst>
          </p:cNvPr>
          <p:cNvGrpSpPr/>
          <p:nvPr/>
        </p:nvGrpSpPr>
        <p:grpSpPr>
          <a:xfrm>
            <a:off x="824358" y="1210950"/>
            <a:ext cx="10051671" cy="4920133"/>
            <a:chOff x="1070164" y="1162277"/>
            <a:chExt cx="10051671" cy="4920133"/>
          </a:xfrm>
        </p:grpSpPr>
        <p:pic>
          <p:nvPicPr>
            <p:cNvPr id="28" name="Εικόνα 27">
              <a:extLst>
                <a:ext uri="{FF2B5EF4-FFF2-40B4-BE49-F238E27FC236}">
                  <a16:creationId xmlns:a16="http://schemas.microsoft.com/office/drawing/2014/main" id="{9EE19F8D-C52D-A3A3-505A-A818F829F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164" y="1278028"/>
              <a:ext cx="3501837" cy="2202003"/>
            </a:xfrm>
            <a:prstGeom prst="rect">
              <a:avLst/>
            </a:prstGeom>
          </p:spPr>
        </p:pic>
        <p:pic>
          <p:nvPicPr>
            <p:cNvPr id="41" name="Εικόνα 40">
              <a:extLst>
                <a:ext uri="{FF2B5EF4-FFF2-40B4-BE49-F238E27FC236}">
                  <a16:creationId xmlns:a16="http://schemas.microsoft.com/office/drawing/2014/main" id="{6C34BD0D-5BC2-F5E2-08A0-DF520B5C6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3918" y="3763115"/>
              <a:ext cx="2499238" cy="22529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DA902A-555A-826E-DAFE-E93AE92E7C82}"/>
                </a:ext>
              </a:extLst>
            </p:cNvPr>
            <p:cNvSpPr txBox="1"/>
            <p:nvPr/>
          </p:nvSpPr>
          <p:spPr>
            <a:xfrm>
              <a:off x="4856589" y="1162277"/>
              <a:ext cx="55268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u="sng" dirty="0">
                  <a:solidFill>
                    <a:schemeClr val="accent3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Netherlands – Pyrolysis and Upgrading units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98B1D0-EA81-422D-9676-50525711C24D}"/>
                </a:ext>
              </a:extLst>
            </p:cNvPr>
            <p:cNvSpPr txBox="1"/>
            <p:nvPr/>
          </p:nvSpPr>
          <p:spPr>
            <a:xfrm>
              <a:off x="4986507" y="1580063"/>
              <a:ext cx="61353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chemeClr val="accent4"/>
                  </a:solidFill>
                  <a:latin typeface="Aptos" panose="020B0004020202020204" pitchFamily="34" charset="0"/>
                </a:rPr>
                <a:t>Pyrolysis Units: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Bench-scale unit: 2–5 kg/h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Pilot plant: 80–200 kg/h</a:t>
              </a:r>
            </a:p>
            <a:p>
              <a:endParaRPr lang="it-IT" sz="1100" dirty="0">
                <a:latin typeface="Aptos" panose="020B0004020202020204" pitchFamily="34" charset="0"/>
              </a:endParaRPr>
            </a:p>
            <a:p>
              <a:r>
                <a:rPr lang="it-IT" b="1" dirty="0">
                  <a:solidFill>
                    <a:schemeClr val="accent4"/>
                  </a:solidFill>
                  <a:latin typeface="Aptos" panose="020B0004020202020204" pitchFamily="34" charset="0"/>
                </a:rPr>
                <a:t>Upgrading Unit (for pyrolysis oil to fuels):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Continuous operation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Capacity: 0.8–1.5 kg/day</a:t>
              </a:r>
              <a:endPara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D1C23C-1058-C602-B4EB-B8ED7D101D35}"/>
                </a:ext>
              </a:extLst>
            </p:cNvPr>
            <p:cNvSpPr txBox="1"/>
            <p:nvPr/>
          </p:nvSpPr>
          <p:spPr>
            <a:xfrm>
              <a:off x="4856589" y="3819510"/>
              <a:ext cx="61353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u="sng" dirty="0">
                  <a:solidFill>
                    <a:schemeClr val="accent3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Austria – Gasification Unit</a:t>
              </a:r>
            </a:p>
          </p:txBody>
        </p:sp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id="{36C8A8C5-AD25-86AF-9F10-6C8F8FE6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6129" y="1421921"/>
              <a:ext cx="1481869" cy="7171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E246C-B684-70AB-683F-3F6B882C594C}"/>
                </a:ext>
              </a:extLst>
            </p:cNvPr>
            <p:cNvSpPr txBox="1"/>
            <p:nvPr/>
          </p:nvSpPr>
          <p:spPr>
            <a:xfrm>
              <a:off x="4856588" y="4235750"/>
              <a:ext cx="453321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chemeClr val="accent4"/>
                  </a:solidFill>
                  <a:latin typeface="Aptos" panose="020B0004020202020204" pitchFamily="34" charset="0"/>
                </a:rPr>
                <a:t>Gasification Units: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1 MW DFB reactor: ~200 kg/h feed rate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250 kW Fischer–Tropsch pilot unit: produces 15-20 L of FT raw product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B9B49F-2805-DC04-2079-DCC29368DF21}"/>
                </a:ext>
              </a:extLst>
            </p:cNvPr>
            <p:cNvSpPr txBox="1"/>
            <p:nvPr/>
          </p:nvSpPr>
          <p:spPr>
            <a:xfrm>
              <a:off x="4856589" y="5436079"/>
              <a:ext cx="61353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Aptos" panose="020B0004020202020204" pitchFamily="34" charset="0"/>
                </a:rPr>
                <a:t>Upgrading Unit (for FT waxes to fuels):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 pitchFamily="34" charset="0"/>
                </a:rPr>
                <a:t>Hydrocracking pilot plant located in Greece</a:t>
              </a:r>
            </a:p>
          </p:txBody>
        </p:sp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6F722DF6-5A04-62EE-2864-27BDE036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3754" y="3763115"/>
              <a:ext cx="1351606" cy="592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61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67A08-9C36-883B-1756-BC14F389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6A8002-3FC6-087D-17C3-B96C0103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70C0CF-17C9-B407-8259-6BE1D1179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B2174A-58CC-42A1-A0C2-2D618087649B}"/>
              </a:ext>
            </a:extLst>
          </p:cNvPr>
          <p:cNvSpPr txBox="1">
            <a:spLocks/>
          </p:cNvSpPr>
          <p:nvPr/>
        </p:nvSpPr>
        <p:spPr bwMode="auto">
          <a:xfrm>
            <a:off x="798571" y="1856862"/>
            <a:ext cx="1801070" cy="2403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 chips</a:t>
            </a:r>
          </a:p>
        </p:txBody>
      </p:sp>
      <p:sp>
        <p:nvSpPr>
          <p:cNvPr id="6" name="Rechteck: abgerundete Ecken 12">
            <a:extLst>
              <a:ext uri="{FF2B5EF4-FFF2-40B4-BE49-F238E27FC236}">
                <a16:creationId xmlns:a16="http://schemas.microsoft.com/office/drawing/2014/main" id="{B795058A-DB2C-4DFD-A81F-40082C4DFE98}"/>
              </a:ext>
            </a:extLst>
          </p:cNvPr>
          <p:cNvSpPr/>
          <p:nvPr/>
        </p:nvSpPr>
        <p:spPr>
          <a:xfrm>
            <a:off x="2526764" y="1477340"/>
            <a:ext cx="6530212" cy="168766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" name="Rechteck: abgerundete Ecken 13">
            <a:extLst>
              <a:ext uri="{FF2B5EF4-FFF2-40B4-BE49-F238E27FC236}">
                <a16:creationId xmlns:a16="http://schemas.microsoft.com/office/drawing/2014/main" id="{DEDCBAD3-9180-4611-BA4D-F091A0F1ECB0}"/>
              </a:ext>
            </a:extLst>
          </p:cNvPr>
          <p:cNvSpPr/>
          <p:nvPr/>
        </p:nvSpPr>
        <p:spPr>
          <a:xfrm>
            <a:off x="2727029" y="4009139"/>
            <a:ext cx="1782950" cy="588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</a:rPr>
              <a:t>Gas production</a:t>
            </a:r>
          </a:p>
        </p:txBody>
      </p:sp>
      <p:sp>
        <p:nvSpPr>
          <p:cNvPr id="8" name="Rechteck: abgerundete Ecken 14">
            <a:extLst>
              <a:ext uri="{FF2B5EF4-FFF2-40B4-BE49-F238E27FC236}">
                <a16:creationId xmlns:a16="http://schemas.microsoft.com/office/drawing/2014/main" id="{93F7B3EE-1A9D-4583-B583-4E5E636089F7}"/>
              </a:ext>
            </a:extLst>
          </p:cNvPr>
          <p:cNvSpPr/>
          <p:nvPr/>
        </p:nvSpPr>
        <p:spPr>
          <a:xfrm>
            <a:off x="7187948" y="4009139"/>
            <a:ext cx="1782950" cy="588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9" name="Rechteck: abgerundete Ecken 15">
            <a:extLst>
              <a:ext uri="{FF2B5EF4-FFF2-40B4-BE49-F238E27FC236}">
                <a16:creationId xmlns:a16="http://schemas.microsoft.com/office/drawing/2014/main" id="{6BFD7787-F08F-4DB1-856C-244714CEB5FB}"/>
              </a:ext>
            </a:extLst>
          </p:cNvPr>
          <p:cNvSpPr/>
          <p:nvPr/>
        </p:nvSpPr>
        <p:spPr>
          <a:xfrm>
            <a:off x="4964213" y="4009139"/>
            <a:ext cx="1782950" cy="588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</a:rPr>
              <a:t>Gas cleaning</a:t>
            </a:r>
          </a:p>
        </p:txBody>
      </p:sp>
      <p:pic>
        <p:nvPicPr>
          <p:cNvPr id="10" name="Grafik 16">
            <a:extLst>
              <a:ext uri="{FF2B5EF4-FFF2-40B4-BE49-F238E27FC236}">
                <a16:creationId xmlns:a16="http://schemas.microsoft.com/office/drawing/2014/main" id="{E7EC85FC-FDDE-41EC-A375-9C7CDECE4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84" y="1631668"/>
            <a:ext cx="1728026" cy="1294437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E3CE0210-87D4-4867-91BD-4AFF6381C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129" y="1652447"/>
            <a:ext cx="1775626" cy="1294437"/>
          </a:xfrm>
          <a:prstGeom prst="rect">
            <a:avLst/>
          </a:prstGeom>
        </p:spPr>
      </p:pic>
      <p:pic>
        <p:nvPicPr>
          <p:cNvPr id="12" name="Grafik 18">
            <a:extLst>
              <a:ext uri="{FF2B5EF4-FFF2-40B4-BE49-F238E27FC236}">
                <a16:creationId xmlns:a16="http://schemas.microsoft.com/office/drawing/2014/main" id="{3D7A6A26-0E97-47B2-8742-6E516B320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989" y="1655900"/>
            <a:ext cx="1455442" cy="1290984"/>
          </a:xfrm>
          <a:prstGeom prst="rect">
            <a:avLst/>
          </a:prstGeom>
        </p:spPr>
      </p:pic>
      <p:sp>
        <p:nvSpPr>
          <p:cNvPr id="13" name="Textfeld 19">
            <a:extLst>
              <a:ext uri="{FF2B5EF4-FFF2-40B4-BE49-F238E27FC236}">
                <a16:creationId xmlns:a16="http://schemas.microsoft.com/office/drawing/2014/main" id="{99CF2822-CDC2-4F8A-A6B2-019E35A11AA4}"/>
              </a:ext>
            </a:extLst>
          </p:cNvPr>
          <p:cNvSpPr txBox="1"/>
          <p:nvPr/>
        </p:nvSpPr>
        <p:spPr>
          <a:xfrm>
            <a:off x="4958989" y="1652447"/>
            <a:ext cx="145544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Fine gas cleaning</a:t>
            </a:r>
          </a:p>
        </p:txBody>
      </p:sp>
      <p:sp>
        <p:nvSpPr>
          <p:cNvPr id="14" name="Textfeld 20">
            <a:extLst>
              <a:ext uri="{FF2B5EF4-FFF2-40B4-BE49-F238E27FC236}">
                <a16:creationId xmlns:a16="http://schemas.microsoft.com/office/drawing/2014/main" id="{99D3EAEB-5CE6-4ACB-8371-AAA7B5262779}"/>
              </a:ext>
            </a:extLst>
          </p:cNvPr>
          <p:cNvSpPr txBox="1"/>
          <p:nvPr/>
        </p:nvSpPr>
        <p:spPr>
          <a:xfrm>
            <a:off x="6841284" y="1625403"/>
            <a:ext cx="17280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FT-synthesis</a:t>
            </a:r>
          </a:p>
        </p:txBody>
      </p:sp>
      <p:sp>
        <p:nvSpPr>
          <p:cNvPr id="15" name="Pfeil: nach rechts 21">
            <a:extLst>
              <a:ext uri="{FF2B5EF4-FFF2-40B4-BE49-F238E27FC236}">
                <a16:creationId xmlns:a16="http://schemas.microsoft.com/office/drawing/2014/main" id="{29216E4D-3CCA-48B8-BC71-B28BA1DF7820}"/>
              </a:ext>
            </a:extLst>
          </p:cNvPr>
          <p:cNvSpPr/>
          <p:nvPr/>
        </p:nvSpPr>
        <p:spPr>
          <a:xfrm>
            <a:off x="2526764" y="3236231"/>
            <a:ext cx="6530213" cy="66233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hteck: abgerundete Ecken 22">
            <a:extLst>
              <a:ext uri="{FF2B5EF4-FFF2-40B4-BE49-F238E27FC236}">
                <a16:creationId xmlns:a16="http://schemas.microsoft.com/office/drawing/2014/main" id="{E5C4988D-A7DC-4592-A46F-43188672CC30}"/>
              </a:ext>
            </a:extLst>
          </p:cNvPr>
          <p:cNvSpPr/>
          <p:nvPr/>
        </p:nvSpPr>
        <p:spPr>
          <a:xfrm>
            <a:off x="3526035" y="3282256"/>
            <a:ext cx="4455557" cy="555796"/>
          </a:xfrm>
          <a:prstGeom prst="roundRect">
            <a:avLst>
              <a:gd name="adj" fmla="val 648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Full Gasification value chain operation</a:t>
            </a:r>
          </a:p>
        </p:txBody>
      </p:sp>
      <p:sp>
        <p:nvSpPr>
          <p:cNvPr id="17" name="Textfeld 23">
            <a:extLst>
              <a:ext uri="{FF2B5EF4-FFF2-40B4-BE49-F238E27FC236}">
                <a16:creationId xmlns:a16="http://schemas.microsoft.com/office/drawing/2014/main" id="{F28875DF-DB20-420C-8362-79E755432D5F}"/>
              </a:ext>
            </a:extLst>
          </p:cNvPr>
          <p:cNvSpPr txBox="1"/>
          <p:nvPr/>
        </p:nvSpPr>
        <p:spPr>
          <a:xfrm>
            <a:off x="2727029" y="1625403"/>
            <a:ext cx="11413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Gasifier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5C252DBE-1E30-4DC6-B472-EA0BDAFCF86F}"/>
              </a:ext>
            </a:extLst>
          </p:cNvPr>
          <p:cNvSpPr txBox="1">
            <a:spLocks/>
          </p:cNvSpPr>
          <p:nvPr/>
        </p:nvSpPr>
        <p:spPr bwMode="auto">
          <a:xfrm>
            <a:off x="851182" y="3220215"/>
            <a:ext cx="1778114" cy="2403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Forestry residue</a:t>
            </a:r>
          </a:p>
        </p:txBody>
      </p:sp>
      <p:pic>
        <p:nvPicPr>
          <p:cNvPr id="19" name="Grafik 26">
            <a:extLst>
              <a:ext uri="{FF2B5EF4-FFF2-40B4-BE49-F238E27FC236}">
                <a16:creationId xmlns:a16="http://schemas.microsoft.com/office/drawing/2014/main" id="{1E7412E4-E987-4CA7-9CFC-F0C3E70311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79" y="2087638"/>
            <a:ext cx="1348489" cy="914021"/>
          </a:xfrm>
          <a:prstGeom prst="rect">
            <a:avLst/>
          </a:prstGeom>
        </p:spPr>
      </p:pic>
      <p:pic>
        <p:nvPicPr>
          <p:cNvPr id="20" name="Grafik 27">
            <a:extLst>
              <a:ext uri="{FF2B5EF4-FFF2-40B4-BE49-F238E27FC236}">
                <a16:creationId xmlns:a16="http://schemas.microsoft.com/office/drawing/2014/main" id="{CF3B36AA-DBE5-45F2-9E29-4C422C61B4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801" y="3463811"/>
            <a:ext cx="1348867" cy="914021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ADE31CC-AEB1-454B-ACA3-7178EE7CF488}"/>
              </a:ext>
            </a:extLst>
          </p:cNvPr>
          <p:cNvSpPr txBox="1">
            <a:spLocks/>
          </p:cNvSpPr>
          <p:nvPr/>
        </p:nvSpPr>
        <p:spPr bwMode="auto">
          <a:xfrm>
            <a:off x="9487777" y="2477448"/>
            <a:ext cx="1348488" cy="2403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■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 raw product</a:t>
            </a:r>
          </a:p>
        </p:txBody>
      </p:sp>
      <p:pic>
        <p:nvPicPr>
          <p:cNvPr id="22" name="Grafik 10">
            <a:extLst>
              <a:ext uri="{FF2B5EF4-FFF2-40B4-BE49-F238E27FC236}">
                <a16:creationId xmlns:a16="http://schemas.microsoft.com/office/drawing/2014/main" id="{C0C399D0-7C31-48A2-939A-18CF7AA869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23982" y="2928286"/>
            <a:ext cx="1283056" cy="962292"/>
          </a:xfrm>
          <a:prstGeom prst="rect">
            <a:avLst/>
          </a:prstGeom>
        </p:spPr>
      </p:pic>
      <p:pic>
        <p:nvPicPr>
          <p:cNvPr id="23" name="Grafik 45">
            <a:extLst>
              <a:ext uri="{FF2B5EF4-FFF2-40B4-BE49-F238E27FC236}">
                <a16:creationId xmlns:a16="http://schemas.microsoft.com/office/drawing/2014/main" id="{FBE1A694-CE4F-4243-BDF7-E9BECC17B6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1822" y="2919410"/>
            <a:ext cx="1281598" cy="9612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7BCDA9-EF09-25EA-624A-3ADC73EE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69" y="453304"/>
            <a:ext cx="9369375" cy="7576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/>
              </a:rPr>
              <a:t>Gasification – transport fuels value chain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7DB3BF-8952-8E93-AF2D-DD68EDB67E1A}"/>
              </a:ext>
            </a:extLst>
          </p:cNvPr>
          <p:cNvSpPr txBox="1"/>
          <p:nvPr/>
        </p:nvSpPr>
        <p:spPr>
          <a:xfrm>
            <a:off x="851182" y="5068904"/>
            <a:ext cx="9156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The full value chain was succesfully demonstrated.</a:t>
            </a:r>
          </a:p>
        </p:txBody>
      </p:sp>
    </p:spTree>
    <p:extLst>
      <p:ext uri="{BB962C8B-B14F-4D97-AF65-F5344CB8AC3E}">
        <p14:creationId xmlns:p14="http://schemas.microsoft.com/office/powerpoint/2010/main" val="133961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C2064-CE7C-924A-66C9-46D05B26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809-3A97-4144-B13E-BF5A5AB21E75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E9F1B0-4475-62C6-B346-AD0A2A92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28" name="Freihandform 10">
            <a:extLst>
              <a:ext uri="{FF2B5EF4-FFF2-40B4-BE49-F238E27FC236}">
                <a16:creationId xmlns:a16="http://schemas.microsoft.com/office/drawing/2014/main" id="{58D75256-D273-0742-98D3-7A3A4BD2BAF9}"/>
              </a:ext>
            </a:extLst>
          </p:cNvPr>
          <p:cNvSpPr/>
          <p:nvPr/>
        </p:nvSpPr>
        <p:spPr>
          <a:xfrm>
            <a:off x="943777" y="1483431"/>
            <a:ext cx="889000" cy="868363"/>
          </a:xfrm>
          <a:custGeom>
            <a:avLst/>
            <a:gdLst>
              <a:gd name="connsiteX0" fmla="*/ 932153 w 932153"/>
              <a:gd name="connsiteY0" fmla="*/ 537472 h 540775"/>
              <a:gd name="connsiteX1" fmla="*/ 24733 w 932153"/>
              <a:gd name="connsiteY1" fmla="*/ 460690 h 540775"/>
              <a:gd name="connsiteX2" fmla="*/ 345820 w 932153"/>
              <a:gd name="connsiteY2" fmla="*/ 0 h 540775"/>
              <a:gd name="connsiteX0" fmla="*/ 938510 w 938510"/>
              <a:gd name="connsiteY0" fmla="*/ 537661 h 540964"/>
              <a:gd name="connsiteX1" fmla="*/ 31090 w 938510"/>
              <a:gd name="connsiteY1" fmla="*/ 460879 h 540964"/>
              <a:gd name="connsiteX2" fmla="*/ 352177 w 938510"/>
              <a:gd name="connsiteY2" fmla="*/ 189 h 540964"/>
              <a:gd name="connsiteX0" fmla="*/ 939278 w 939278"/>
              <a:gd name="connsiteY0" fmla="*/ 777224 h 780527"/>
              <a:gd name="connsiteX1" fmla="*/ 31858 w 939278"/>
              <a:gd name="connsiteY1" fmla="*/ 700442 h 780527"/>
              <a:gd name="connsiteX2" fmla="*/ 346639 w 939278"/>
              <a:gd name="connsiteY2" fmla="*/ 116 h 780527"/>
              <a:gd name="connsiteX0" fmla="*/ 967269 w 967269"/>
              <a:gd name="connsiteY0" fmla="*/ 777285 h 777429"/>
              <a:gd name="connsiteX1" fmla="*/ 28318 w 967269"/>
              <a:gd name="connsiteY1" fmla="*/ 486092 h 777429"/>
              <a:gd name="connsiteX2" fmla="*/ 374630 w 967269"/>
              <a:gd name="connsiteY2" fmla="*/ 177 h 777429"/>
              <a:gd name="connsiteX0" fmla="*/ 592639 w 592639"/>
              <a:gd name="connsiteY0" fmla="*/ 777108 h 777108"/>
              <a:gd name="connsiteX1" fmla="*/ 0 w 592639"/>
              <a:gd name="connsiteY1" fmla="*/ 0 h 777108"/>
              <a:gd name="connsiteX0" fmla="*/ 601444 w 601444"/>
              <a:gd name="connsiteY0" fmla="*/ 777108 h 777108"/>
              <a:gd name="connsiteX1" fmla="*/ 8805 w 601444"/>
              <a:gd name="connsiteY1" fmla="*/ 0 h 777108"/>
              <a:gd name="connsiteX0" fmla="*/ 975647 w 975647"/>
              <a:gd name="connsiteY0" fmla="*/ 777108 h 777108"/>
              <a:gd name="connsiteX1" fmla="*/ 383008 w 975647"/>
              <a:gd name="connsiteY1" fmla="*/ 0 h 7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647" h="777108">
                <a:moveTo>
                  <a:pt x="975647" y="777108"/>
                </a:moveTo>
                <a:cubicBezTo>
                  <a:pt x="-35400" y="650503"/>
                  <a:pt x="-308621" y="214892"/>
                  <a:pt x="383008" y="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67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D391031-EFDF-F364-9415-6A36F04E998E}"/>
              </a:ext>
            </a:extLst>
          </p:cNvPr>
          <p:cNvGraphicFramePr/>
          <p:nvPr/>
        </p:nvGraphicFramePr>
        <p:xfrm>
          <a:off x="1242528" y="973844"/>
          <a:ext cx="4818062" cy="98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0" name="Gerade Verbindung 27">
            <a:extLst>
              <a:ext uri="{FF2B5EF4-FFF2-40B4-BE49-F238E27FC236}">
                <a16:creationId xmlns:a16="http://schemas.microsoft.com/office/drawing/2014/main" id="{72C205A7-A328-DC93-74A4-69B9299D9701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6265" y="1607256"/>
            <a:ext cx="184150" cy="128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2">
            <a:extLst>
              <a:ext uri="{FF2B5EF4-FFF2-40B4-BE49-F238E27FC236}">
                <a16:creationId xmlns:a16="http://schemas.microsoft.com/office/drawing/2014/main" id="{4782B054-9F6D-17DD-2869-D8078E23A7ED}"/>
              </a:ext>
            </a:extLst>
          </p:cNvPr>
          <p:cNvCxnSpPr/>
          <p:nvPr/>
        </p:nvCxnSpPr>
        <p:spPr bwMode="auto">
          <a:xfrm flipV="1">
            <a:off x="5274778" y="1607256"/>
            <a:ext cx="376238" cy="128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52A3C90-78C3-A5BC-EFAC-1189648DB8E9}"/>
              </a:ext>
            </a:extLst>
          </p:cNvPr>
          <p:cNvSpPr>
            <a:spLocks/>
          </p:cNvSpPr>
          <p:nvPr/>
        </p:nvSpPr>
        <p:spPr bwMode="auto">
          <a:xfrm>
            <a:off x="5516078" y="1735844"/>
            <a:ext cx="461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GB" altLang="de-DE" sz="1867" baseline="-2500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2</a:t>
            </a:r>
            <a:r>
              <a:rPr lang="en-GB" alt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GB" altLang="en-US" sz="1867" baseline="-2500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4</a:t>
            </a:r>
            <a:endParaRPr lang="en-GB" altLang="de-DE" sz="1867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54D76D-8154-533A-3025-D5BA186C15A6}"/>
              </a:ext>
            </a:extLst>
          </p:cNvPr>
          <p:cNvSpPr>
            <a:spLocks/>
          </p:cNvSpPr>
          <p:nvPr/>
        </p:nvSpPr>
        <p:spPr bwMode="auto">
          <a:xfrm>
            <a:off x="5085865" y="1735844"/>
            <a:ext cx="379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CH</a:t>
            </a:r>
            <a:r>
              <a:rPr lang="en-GB" altLang="en-US" sz="1867" baseline="-2500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4</a:t>
            </a:r>
            <a:endParaRPr lang="en-GB" altLang="de-DE" sz="1867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4B79B3-FDE7-3CE9-53C8-588AA8EE14B7}"/>
              </a:ext>
            </a:extLst>
          </p:cNvPr>
          <p:cNvSpPr>
            <a:spLocks/>
          </p:cNvSpPr>
          <p:nvPr/>
        </p:nvSpPr>
        <p:spPr bwMode="auto">
          <a:xfrm>
            <a:off x="4650890" y="1735844"/>
            <a:ext cx="384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en-GB" altLang="de-DE" sz="1867" baseline="-2500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2</a:t>
            </a:r>
            <a:endParaRPr lang="en-GB" altLang="de-DE" sz="1867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847B87-E640-5CFB-3695-710C0CEA98D5}"/>
              </a:ext>
            </a:extLst>
          </p:cNvPr>
          <p:cNvSpPr>
            <a:spLocks/>
          </p:cNvSpPr>
          <p:nvPr/>
        </p:nvSpPr>
        <p:spPr bwMode="auto">
          <a:xfrm>
            <a:off x="3639653" y="1735844"/>
            <a:ext cx="301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091D4D-3C1E-4168-ACAB-4466D3EE1A88}" type="datetime'''''''''''''''''''''''''C''''''''''''''''''''''''O'">
              <a:rPr lang="en-GB" altLang="en-US" sz="1867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</a:t>
            </a:fld>
            <a:endParaRPr lang="en-GB" altLang="de-DE" sz="1867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289059-6BA2-8F8A-DB6F-7DE59F3E48CB}"/>
              </a:ext>
            </a:extLst>
          </p:cNvPr>
          <p:cNvSpPr>
            <a:spLocks/>
          </p:cNvSpPr>
          <p:nvPr/>
        </p:nvSpPr>
        <p:spPr bwMode="auto">
          <a:xfrm>
            <a:off x="2160103" y="1735844"/>
            <a:ext cx="238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638" indent="-3254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438" indent="-3000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6367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93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65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337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90963" indent="-23336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de-DE" sz="1867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H</a:t>
            </a:r>
            <a:r>
              <a:rPr lang="en-GB" altLang="de-DE" sz="1867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2</a:t>
            </a:r>
          </a:p>
        </p:txBody>
      </p:sp>
      <p:sp>
        <p:nvSpPr>
          <p:cNvPr id="37" name="Rechteck 38">
            <a:extLst>
              <a:ext uri="{FF2B5EF4-FFF2-40B4-BE49-F238E27FC236}">
                <a16:creationId xmlns:a16="http://schemas.microsoft.com/office/drawing/2014/main" id="{B1FCF40E-2138-5B11-5181-22166E4694F0}"/>
              </a:ext>
            </a:extLst>
          </p:cNvPr>
          <p:cNvSpPr/>
          <p:nvPr/>
        </p:nvSpPr>
        <p:spPr>
          <a:xfrm>
            <a:off x="5946940" y="1323094"/>
            <a:ext cx="679451" cy="3079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2%</a:t>
            </a:r>
          </a:p>
        </p:txBody>
      </p:sp>
      <p:pic>
        <p:nvPicPr>
          <p:cNvPr id="38" name="Grafik 39">
            <a:extLst>
              <a:ext uri="{FF2B5EF4-FFF2-40B4-BE49-F238E27FC236}">
                <a16:creationId xmlns:a16="http://schemas.microsoft.com/office/drawing/2014/main" id="{72B563A3-F3E6-8957-CF5F-DCDA7880D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831" y="930981"/>
            <a:ext cx="1964022" cy="4098925"/>
          </a:xfrm>
          <a:prstGeom prst="rect">
            <a:avLst/>
          </a:prstGeom>
        </p:spPr>
      </p:pic>
      <p:pic>
        <p:nvPicPr>
          <p:cNvPr id="39" name="Grafik 40">
            <a:extLst>
              <a:ext uri="{FF2B5EF4-FFF2-40B4-BE49-F238E27FC236}">
                <a16:creationId xmlns:a16="http://schemas.microsoft.com/office/drawing/2014/main" id="{BF2DA73C-8AD2-42D3-61FA-C12139E6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28" y="2115256"/>
            <a:ext cx="6159500" cy="3048000"/>
          </a:xfrm>
          <a:prstGeom prst="rect">
            <a:avLst/>
          </a:prstGeom>
        </p:spPr>
      </p:pic>
      <p:sp>
        <p:nvSpPr>
          <p:cNvPr id="40" name="Pfeil: nach rechts 41">
            <a:extLst>
              <a:ext uri="{FF2B5EF4-FFF2-40B4-BE49-F238E27FC236}">
                <a16:creationId xmlns:a16="http://schemas.microsoft.com/office/drawing/2014/main" id="{3E1334C7-9557-460D-831D-399A3D71E2FF}"/>
              </a:ext>
            </a:extLst>
          </p:cNvPr>
          <p:cNvSpPr/>
          <p:nvPr/>
        </p:nvSpPr>
        <p:spPr>
          <a:xfrm>
            <a:off x="6404712" y="1135770"/>
            <a:ext cx="1029119" cy="646113"/>
          </a:xfrm>
          <a:prstGeom prst="rightArrow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30EFAA9-5543-893E-F1F2-D124AF08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69" y="344785"/>
            <a:ext cx="9369375" cy="7576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/>
              </a:rPr>
              <a:t>Gasification – Dual fluidised Bed technology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E5423-7350-F2EE-D84E-A1256BD8503C}"/>
              </a:ext>
            </a:extLst>
          </p:cNvPr>
          <p:cNvSpPr txBox="1"/>
          <p:nvPr/>
        </p:nvSpPr>
        <p:spPr>
          <a:xfrm>
            <a:off x="741561" y="5395031"/>
            <a:ext cx="9156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Separation gasification and combustion means no nitrogen in syngas, and a very high quality (high H2 content) </a:t>
            </a:r>
          </a:p>
        </p:txBody>
      </p:sp>
    </p:spTree>
    <p:extLst>
      <p:ext uri="{BB962C8B-B14F-4D97-AF65-F5344CB8AC3E}">
        <p14:creationId xmlns:p14="http://schemas.microsoft.com/office/powerpoint/2010/main" val="139589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33987-87DB-EE58-CF3D-FD83C72F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97D61-3B2A-DB7C-D8D4-4A98081DD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BioTheRoS Online Webinar 12th May 2026</a:t>
            </a:r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4070BB-A86D-2B69-6474-97731F4A6E11}"/>
              </a:ext>
            </a:extLst>
          </p:cNvPr>
          <p:cNvSpPr/>
          <p:nvPr/>
        </p:nvSpPr>
        <p:spPr>
          <a:xfrm>
            <a:off x="677334" y="1460778"/>
            <a:ext cx="9992933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1AB5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C19D3-8305-EE6F-218A-8CB08B9B2BB6}"/>
              </a:ext>
            </a:extLst>
          </p:cNvPr>
          <p:cNvGrpSpPr/>
          <p:nvPr/>
        </p:nvGrpSpPr>
        <p:grpSpPr>
          <a:xfrm>
            <a:off x="799632" y="1703349"/>
            <a:ext cx="9601706" cy="429257"/>
            <a:chOff x="927276" y="5406603"/>
            <a:chExt cx="9601706" cy="42925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F031076-71D2-191E-A03B-708DE8579112}"/>
                </a:ext>
              </a:extLst>
            </p:cNvPr>
            <p:cNvCxnSpPr>
              <a:cxnSpLocks/>
            </p:cNvCxnSpPr>
            <p:nvPr/>
          </p:nvCxnSpPr>
          <p:spPr>
            <a:xfrm>
              <a:off x="8271085" y="5649091"/>
              <a:ext cx="50562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4F1AF46-36BC-08E0-EADC-A88B4EBB2678}"/>
                </a:ext>
              </a:extLst>
            </p:cNvPr>
            <p:cNvCxnSpPr>
              <a:cxnSpLocks/>
            </p:cNvCxnSpPr>
            <p:nvPr/>
          </p:nvCxnSpPr>
          <p:spPr>
            <a:xfrm>
              <a:off x="6062325" y="5632917"/>
              <a:ext cx="79831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918764-DA2A-917F-622A-8E2B4594098F}"/>
                </a:ext>
              </a:extLst>
            </p:cNvPr>
            <p:cNvCxnSpPr/>
            <p:nvPr/>
          </p:nvCxnSpPr>
          <p:spPr>
            <a:xfrm>
              <a:off x="3615555" y="5632917"/>
              <a:ext cx="8596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E9576C-24D4-9B89-FB84-DF0EAF0FDEED}"/>
                </a:ext>
              </a:extLst>
            </p:cNvPr>
            <p:cNvSpPr/>
            <p:nvPr/>
          </p:nvSpPr>
          <p:spPr>
            <a:xfrm>
              <a:off x="2251438" y="5406603"/>
              <a:ext cx="1369255" cy="413866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8BD857-D9D3-C955-8F43-1F26A0C5C8CB}"/>
                </a:ext>
              </a:extLst>
            </p:cNvPr>
            <p:cNvSpPr txBox="1"/>
            <p:nvPr/>
          </p:nvSpPr>
          <p:spPr>
            <a:xfrm>
              <a:off x="2292619" y="5439750"/>
              <a:ext cx="1286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Fast Pyrolysis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0471BD-7127-AD26-4A7F-805EE70CF87E}"/>
                </a:ext>
              </a:extLst>
            </p:cNvPr>
            <p:cNvSpPr/>
            <p:nvPr/>
          </p:nvSpPr>
          <p:spPr>
            <a:xfrm>
              <a:off x="4532113" y="5410123"/>
              <a:ext cx="1530212" cy="413866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217DD3-7D87-AC09-89AB-5D154F8FB7CF}"/>
                </a:ext>
              </a:extLst>
            </p:cNvPr>
            <p:cNvSpPr txBox="1"/>
            <p:nvPr/>
          </p:nvSpPr>
          <p:spPr>
            <a:xfrm>
              <a:off x="4492167" y="5466524"/>
              <a:ext cx="1534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Hydrotreatment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13E26E-DE36-D254-24B9-7049063185F8}"/>
                </a:ext>
              </a:extLst>
            </p:cNvPr>
            <p:cNvSpPr/>
            <p:nvPr/>
          </p:nvSpPr>
          <p:spPr>
            <a:xfrm>
              <a:off x="6901818" y="5421994"/>
              <a:ext cx="1369255" cy="413866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4FE44C-F82E-0709-AA6B-838D0B31F52A}"/>
                </a:ext>
              </a:extLst>
            </p:cNvPr>
            <p:cNvSpPr txBox="1"/>
            <p:nvPr/>
          </p:nvSpPr>
          <p:spPr>
            <a:xfrm>
              <a:off x="7050593" y="5455141"/>
              <a:ext cx="1071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Distillation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A07AFAE-EB07-59E5-2F26-7632845400FC}"/>
                </a:ext>
              </a:extLst>
            </p:cNvPr>
            <p:cNvCxnSpPr>
              <a:cxnSpLocks/>
            </p:cNvCxnSpPr>
            <p:nvPr/>
          </p:nvCxnSpPr>
          <p:spPr>
            <a:xfrm>
              <a:off x="958788" y="5624418"/>
              <a:ext cx="12218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4EB63-DC20-EF93-A008-806F2A5BB8C4}"/>
                </a:ext>
              </a:extLst>
            </p:cNvPr>
            <p:cNvSpPr txBox="1"/>
            <p:nvPr/>
          </p:nvSpPr>
          <p:spPr>
            <a:xfrm>
              <a:off x="927276" y="5439750"/>
              <a:ext cx="8739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Biomass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360488-E476-7667-AE51-545793879390}"/>
                </a:ext>
              </a:extLst>
            </p:cNvPr>
            <p:cNvSpPr txBox="1"/>
            <p:nvPr/>
          </p:nvSpPr>
          <p:spPr>
            <a:xfrm>
              <a:off x="8818064" y="5466524"/>
              <a:ext cx="17109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 biofuels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EE094A-6C62-6146-9829-75C7C9028552}"/>
                </a:ext>
              </a:extLst>
            </p:cNvPr>
            <p:cNvSpPr txBox="1"/>
            <p:nvPr/>
          </p:nvSpPr>
          <p:spPr>
            <a:xfrm>
              <a:off x="3796940" y="5492024"/>
              <a:ext cx="5212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FPBO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972A7D-1EF0-D12B-3768-09ABEA1BE7F4}"/>
                </a:ext>
              </a:extLst>
            </p:cNvPr>
            <p:cNvSpPr txBox="1"/>
            <p:nvPr/>
          </p:nvSpPr>
          <p:spPr>
            <a:xfrm>
              <a:off x="6222769" y="5492024"/>
              <a:ext cx="4635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HPO</a:t>
              </a:r>
            </a:p>
          </p:txBody>
        </p:sp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C6D48A7F-E5C4-8A43-7A54-A107D1E5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36" y="464979"/>
            <a:ext cx="10515600" cy="5604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Fast Pyrolysis Value Chain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6A77DA-05F5-96C9-A1AC-676F35BF7C41}"/>
              </a:ext>
            </a:extLst>
          </p:cNvPr>
          <p:cNvGrpSpPr/>
          <p:nvPr/>
        </p:nvGrpSpPr>
        <p:grpSpPr>
          <a:xfrm>
            <a:off x="1236610" y="2543935"/>
            <a:ext cx="5437483" cy="3040474"/>
            <a:chOff x="2768917" y="2374107"/>
            <a:chExt cx="6571263" cy="3674450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D5CFA5F8-4F88-FD69-F9BC-79318E175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917" y="2932376"/>
              <a:ext cx="1292316" cy="375460"/>
            </a:xfrm>
            <a:prstGeom prst="rightArrow">
              <a:avLst>
                <a:gd name="adj1" fmla="val 50000"/>
                <a:gd name="adj2" fmla="val 8604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050">
                  <a:latin typeface="Arial" panose="020B0604020202020204" pitchFamily="34" charset="0"/>
                </a:rPr>
                <a:t>Biomass</a:t>
              </a:r>
              <a:endParaRPr lang="en-GB" altLang="en-US" sz="1050">
                <a:latin typeface="Arial" panose="020B0604020202020204" pitchFamily="34" charset="0"/>
              </a:endParaRPr>
            </a:p>
          </p:txBody>
        </p:sp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32EDD33B-B7A6-469E-36E7-F740BACA8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832" y="2898627"/>
              <a:ext cx="1379500" cy="374054"/>
            </a:xfrm>
            <a:prstGeom prst="rightArrow">
              <a:avLst>
                <a:gd name="adj1" fmla="val 50000"/>
                <a:gd name="adj2" fmla="val 5784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050">
                  <a:latin typeface="Arial" panose="020B0604020202020204" pitchFamily="34" charset="0"/>
                </a:rPr>
                <a:t>Organic Vapour</a:t>
              </a:r>
              <a:endParaRPr lang="en-GB" altLang="en-US" sz="1050">
                <a:latin typeface="Arial" panose="020B0604020202020204" pitchFamily="34" charset="0"/>
              </a:endParaRPr>
            </a:p>
          </p:txBody>
        </p:sp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216DA069-74B5-3DC0-43AA-525066F2F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176" y="2410669"/>
              <a:ext cx="1300752" cy="1223411"/>
            </a:xfrm>
            <a:prstGeom prst="roundRect">
              <a:avLst>
                <a:gd name="adj" fmla="val 16667"/>
              </a:avLst>
            </a:prstGeom>
            <a:solidFill>
              <a:srgbClr val="7DA19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Arial" panose="020B0604020202020204" pitchFamily="34" charset="0"/>
                </a:rPr>
                <a:t>Oil </a:t>
              </a:r>
            </a:p>
            <a:p>
              <a:pPr algn="ctr"/>
              <a:r>
                <a:rPr lang="en-US" altLang="en-US" sz="1400" b="1" dirty="0" err="1">
                  <a:latin typeface="Arial" panose="020B0604020202020204" pitchFamily="34" charset="0"/>
                </a:rPr>
                <a:t>Condensor</a:t>
              </a:r>
              <a:endParaRPr lang="en-US" altLang="en-US" sz="1400" b="1" dirty="0">
                <a:latin typeface="Arial" panose="020B0604020202020204" pitchFamily="34" charset="0"/>
              </a:endParaRPr>
            </a:p>
            <a:p>
              <a:pPr algn="ctr"/>
              <a:endParaRPr lang="en-US" altLang="en-US" sz="1050" b="1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900" b="1" dirty="0">
                  <a:latin typeface="Arial" panose="020B0604020202020204" pitchFamily="34" charset="0"/>
                </a:rPr>
                <a:t>T ~ 20 – 50 °C</a:t>
              </a:r>
              <a:endParaRPr lang="en-GB" altLang="en-US" sz="900" b="1" dirty="0">
                <a:latin typeface="Arial" panose="020B0604020202020204" pitchFamily="34" charset="0"/>
              </a:endParaRPr>
            </a:p>
          </p:txBody>
        </p:sp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4DB4BD1D-DD1C-C1C9-741E-6551B0B8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2374107"/>
              <a:ext cx="1103882" cy="138793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Arial" panose="020B0604020202020204" pitchFamily="34" charset="0"/>
                </a:rPr>
                <a:t>Fast</a:t>
              </a:r>
            </a:p>
            <a:p>
              <a:pPr algn="ctr"/>
              <a:r>
                <a:rPr lang="en-US" altLang="en-US" sz="1400" b="1" dirty="0">
                  <a:latin typeface="Arial" panose="020B0604020202020204" pitchFamily="34" charset="0"/>
                </a:rPr>
                <a:t>Pyrolysis</a:t>
              </a:r>
            </a:p>
            <a:p>
              <a:pPr algn="ctr"/>
              <a:r>
                <a:rPr lang="en-US" altLang="en-US" sz="1400" b="1" dirty="0">
                  <a:latin typeface="Arial" panose="020B0604020202020204" pitchFamily="34" charset="0"/>
                </a:rPr>
                <a:t>Reactor</a:t>
              </a:r>
            </a:p>
            <a:p>
              <a:pPr algn="ctr"/>
              <a:endParaRPr lang="en-US" altLang="en-US" sz="1050" b="1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900" b="1" dirty="0">
                  <a:latin typeface="Arial" panose="020B0604020202020204" pitchFamily="34" charset="0"/>
                </a:rPr>
                <a:t>T ~ 500°C</a:t>
              </a:r>
              <a:endParaRPr lang="en-GB" altLang="en-US" sz="900" b="1" dirty="0">
                <a:latin typeface="Arial" panose="020B0604020202020204" pitchFamily="34" charset="0"/>
              </a:endParaRPr>
            </a:p>
          </p:txBody>
        </p:sp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747F624C-C9DF-62FC-60B0-CEC10523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928" y="2921126"/>
              <a:ext cx="1413252" cy="374054"/>
            </a:xfrm>
            <a:prstGeom prst="rightArrow">
              <a:avLst>
                <a:gd name="adj1" fmla="val 50000"/>
                <a:gd name="adj2" fmla="val 57905"/>
              </a:avLst>
            </a:prstGeom>
            <a:solidFill>
              <a:srgbClr val="7DA1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Pyrolysis Oil</a:t>
              </a:r>
              <a:endParaRPr lang="en-GB" altLang="en-US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id="{A86B178F-62AE-A5E3-19FB-1009E96DD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243" y="4638119"/>
              <a:ext cx="1317213" cy="1410438"/>
            </a:xfrm>
            <a:prstGeom prst="roundRect">
              <a:avLst>
                <a:gd name="adj" fmla="val 16667"/>
              </a:avLst>
            </a:prstGeom>
            <a:solidFill>
              <a:srgbClr val="010A3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Char</a:t>
              </a:r>
            </a:p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Combustor</a:t>
              </a:r>
            </a:p>
            <a:p>
              <a:pPr algn="ctr"/>
              <a:endParaRPr lang="en-US" altLang="en-US" sz="105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 ~ 550°C</a:t>
              </a:r>
              <a:endParaRPr lang="en-GB" altLang="en-US" sz="9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4B223D3D-3C5F-351D-4041-83BB930BB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194" y="5315916"/>
              <a:ext cx="359954" cy="255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900" dirty="0">
                  <a:latin typeface="Arial" panose="020B0604020202020204" pitchFamily="34" charset="0"/>
                </a:rPr>
                <a:t>Air</a:t>
              </a:r>
              <a:endParaRPr lang="en-GB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0F941071-7119-F623-A57A-10ACEEFF2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948" y="5272324"/>
              <a:ext cx="721326" cy="255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900" dirty="0">
                  <a:latin typeface="Arial" panose="020B0604020202020204" pitchFamily="34" charset="0"/>
                </a:rPr>
                <a:t>Flue Gas</a:t>
              </a:r>
              <a:endParaRPr lang="en-GB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7A6DA2D4-3ABE-C978-BCAE-765078E92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2693" y="5697002"/>
              <a:ext cx="423725" cy="255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900" dirty="0">
                  <a:latin typeface="Arial" panose="020B0604020202020204" pitchFamily="34" charset="0"/>
                </a:rPr>
                <a:t>Ash</a:t>
              </a:r>
              <a:endParaRPr lang="en-GB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00165B92-EC73-5BBA-8B12-83E26E982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383" y="5615442"/>
              <a:ext cx="739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75">
                <a:solidFill>
                  <a:schemeClr val="bg1"/>
                </a:solidFill>
              </a:endParaRPr>
            </a:p>
          </p:txBody>
        </p:sp>
        <p:sp>
          <p:nvSpPr>
            <p:cNvPr id="37" name="AutoShape 16">
              <a:extLst>
                <a:ext uri="{FF2B5EF4-FFF2-40B4-BE49-F238E27FC236}">
                  <a16:creationId xmlns:a16="http://schemas.microsoft.com/office/drawing/2014/main" id="{A3D9673D-0D81-037F-7826-9CD477559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466" y="3778921"/>
              <a:ext cx="582175" cy="1039195"/>
            </a:xfrm>
            <a:prstGeom prst="curvedRightArrow">
              <a:avLst>
                <a:gd name="adj1" fmla="val 35700"/>
                <a:gd name="adj2" fmla="val 71401"/>
                <a:gd name="adj3" fmla="val 3333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nl-NL" altLang="en-US" sz="1200"/>
            </a:p>
          </p:txBody>
        </p:sp>
        <p:sp>
          <p:nvSpPr>
            <p:cNvPr id="38" name="AutoShape 17">
              <a:extLst>
                <a:ext uri="{FF2B5EF4-FFF2-40B4-BE49-F238E27FC236}">
                  <a16:creationId xmlns:a16="http://schemas.microsoft.com/office/drawing/2014/main" id="{4908D4D4-D3F5-DCB1-5E37-C3D8B75BF1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222770" y="3642516"/>
              <a:ext cx="582175" cy="1039196"/>
            </a:xfrm>
            <a:prstGeom prst="curvedRightArrow">
              <a:avLst>
                <a:gd name="adj1" fmla="val 35700"/>
                <a:gd name="adj2" fmla="val 71401"/>
                <a:gd name="adj3" fmla="val 3333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nl-NL" altLang="en-US" sz="1200"/>
            </a:p>
          </p:txBody>
        </p:sp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5798796E-1A71-93E3-F9BD-088560279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588" y="4125552"/>
              <a:ext cx="905554" cy="255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900" dirty="0">
                  <a:latin typeface="Arial" panose="020B0604020202020204" pitchFamily="34" charset="0"/>
                </a:rPr>
                <a:t>Sand &amp; char</a:t>
              </a:r>
              <a:endParaRPr lang="en-GB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02664D8A-776C-0B77-BAB7-EDEA8D69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1672" y="4125551"/>
              <a:ext cx="786075" cy="278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900" dirty="0">
                  <a:latin typeface="Arial" panose="020B0604020202020204" pitchFamily="34" charset="0"/>
                </a:rPr>
                <a:t>Sand</a:t>
              </a:r>
              <a:endParaRPr lang="en-GB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41" name="Line 20">
              <a:extLst>
                <a:ext uri="{FF2B5EF4-FFF2-40B4-BE49-F238E27FC236}">
                  <a16:creationId xmlns:a16="http://schemas.microsoft.com/office/drawing/2014/main" id="{27E023A7-E7CF-837D-E1CF-C956E9DB0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6291" y="5550756"/>
              <a:ext cx="7860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75"/>
            </a:p>
          </p:txBody>
        </p:sp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449166A7-589C-134C-CE17-AD40A34A1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4884" y="5743406"/>
              <a:ext cx="7860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75"/>
            </a:p>
          </p:txBody>
        </p:sp>
        <p:sp>
          <p:nvSpPr>
            <p:cNvPr id="43" name="AutoShape 25">
              <a:extLst>
                <a:ext uri="{FF2B5EF4-FFF2-40B4-BE49-F238E27FC236}">
                  <a16:creationId xmlns:a16="http://schemas.microsoft.com/office/drawing/2014/main" id="{33BBBCAD-CE6F-63D0-8018-5546E42CF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553" y="2561134"/>
              <a:ext cx="669360" cy="284056"/>
            </a:xfrm>
            <a:prstGeom prst="rightArrow">
              <a:avLst>
                <a:gd name="adj1" fmla="val 50000"/>
                <a:gd name="adj2" fmla="val 36961"/>
              </a:avLst>
            </a:prstGeom>
            <a:solidFill>
              <a:srgbClr val="7DA190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Fuel gas</a:t>
              </a:r>
              <a:endParaRPr lang="en-GB" altLang="en-US" sz="9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A3A8153-7B2C-43B4-A9C9-39F0178886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949" y="3568896"/>
            <a:ext cx="1596992" cy="211914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3" name="Text Box 11">
            <a:extLst>
              <a:ext uri="{FF2B5EF4-FFF2-40B4-BE49-F238E27FC236}">
                <a16:creationId xmlns:a16="http://schemas.microsoft.com/office/drawing/2014/main" id="{55CA2AEA-4464-F26C-651C-ABD46BED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713" y="3586517"/>
            <a:ext cx="1249310" cy="2092304"/>
          </a:xfrm>
          <a:prstGeom prst="rect">
            <a:avLst/>
          </a:prstGeom>
          <a:solidFill>
            <a:srgbClr val="1D551A">
              <a:alpha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Water content</a:t>
            </a: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Density</a:t>
            </a: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LHV</a:t>
            </a: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Acid Number</a:t>
            </a: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Sulfur</a:t>
            </a:r>
          </a:p>
          <a:p>
            <a:pPr algn="l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FlashPoint</a:t>
            </a:r>
            <a:endParaRPr lang="en-US" sz="1100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Cetane Number</a:t>
            </a: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MCRT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2F9C1708-3376-DC1A-A14A-684595FFE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6000" y="3595737"/>
            <a:ext cx="712161" cy="2092304"/>
          </a:xfrm>
          <a:prstGeom prst="rect">
            <a:avLst/>
          </a:prstGeom>
          <a:solidFill>
            <a:srgbClr val="1D551A">
              <a:alpha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wt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kg/m</a:t>
            </a:r>
            <a:r>
              <a:rPr lang="en-US" sz="1100" baseline="30000" dirty="0">
                <a:solidFill>
                  <a:schemeClr val="bg1"/>
                </a:solidFill>
                <a:latin typeface="Arial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MJ/kg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mg</a:t>
            </a:r>
            <a:r>
              <a:rPr lang="en-US" sz="1100" baseline="-25000" dirty="0" err="1">
                <a:solidFill>
                  <a:schemeClr val="bg1"/>
                </a:solidFill>
                <a:latin typeface="Arial" charset="0"/>
              </a:rPr>
              <a:t>KOH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/g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wt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°C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wt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75C841E0-8940-026D-B6B9-D62915C9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023" y="3595737"/>
            <a:ext cx="606629" cy="2092304"/>
          </a:xfrm>
          <a:prstGeom prst="rect">
            <a:avLst/>
          </a:prstGeom>
          <a:solidFill>
            <a:srgbClr val="1D551A">
              <a:alpha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25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1,170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16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70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&lt; 0.05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&lt; 20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&gt; 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DD4603-949B-51B2-A26D-4438B29734D1}"/>
              </a:ext>
            </a:extLst>
          </p:cNvPr>
          <p:cNvSpPr txBox="1"/>
          <p:nvPr/>
        </p:nvSpPr>
        <p:spPr>
          <a:xfrm>
            <a:off x="677334" y="5642940"/>
            <a:ext cx="9156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Simplified representation of BTG’s pyrolysis process</a:t>
            </a:r>
          </a:p>
        </p:txBody>
      </p:sp>
    </p:spTree>
    <p:extLst>
      <p:ext uri="{BB962C8B-B14F-4D97-AF65-F5344CB8AC3E}">
        <p14:creationId xmlns:p14="http://schemas.microsoft.com/office/powerpoint/2010/main" val="3885639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1.0.7607"/>
  <p:tag name="SLIDO_PRESENTATION_ID" val="f5c1f8ed-6fb0-42ae-adad-4e640a3b29da"/>
  <p:tag name="SLIDO_EVENT_UUID" val="17e56c29-f221-4349-b9a1-bb8fc168f2e4"/>
  <p:tag name="SLIDO_EVENT_SECTION_UUID" val="22107786-86e1-49db-8a81-fd0f378685de"/>
  <p:tag name="THINKCELLPRESENTATIONDONOTDELETE" val="&lt;?xml version=&quot;1.0&quot; encoding=&quot;UTF-16&quot; standalone=&quot;yes&quot;?&gt;&lt;root reqver=&quot;32687&quot;&gt;&lt;version val=&quot;38658&quot;/&gt;&lt;CPresentation id=&quot;1&quot;&gt;&lt;m_precDefaultOrdinal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45&quot; g=&quot;B5&quot; b=&quot;DD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XFrI4r0bH6h0lVD4W9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ZsFLAUj57CLB92vfmB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YX2_zHYUpIrU1dzPYj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xJySxF3Ksp5QeEk7qH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cp298RL2OwsoEM8jEW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SgYU6VuUu2IJwjSz.3N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st6wrAt4ffQqIzjbpD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XFrI4r0bH6h0lVD4W9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ZsFLAUj57CLB92vfmB0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YX2_zHYUpIrU1dzPYjL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xJySxF3Ksp5QeEk7qH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cp298RL2OwsoEM8jEW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SgYU6VuUu2IJwjSz.3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st6wrAt4ffQqIzjbpDI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zH3DX98_h6ngk4QZ8.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cAC5qmvKrBS44kw7Oe.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4Lg7qLP0M2i3sh84Ug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pVkMa4C6klpo4jA137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D6eSwf.IDgZjgbdQ4Fx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_Q2J_oy5HEGVT0Dzva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XFrI4r0bH6h0lVD4W9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ZsFLAUj57CLB92vfmB0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YX2_zHYUpIrU1dzPYjL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xJySxF3Ksp5QeEk7q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SgYU6VuUu2IJwjSz.3N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st6wrAt4ffQqIzjbpDI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cp298RL2OwsoEM8jEW1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r6KdYQMuYKtX5hjlhIG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UIycscckk0ZeUinpN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vC1tWC6GMrbS02vw0tw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kaCPBHJU2gpFhmLuK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3ksPHvRoH5ycjXf7zy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gVLzTLTESrF0kkQS53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NCQSibvfJ54pBDx5K2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XFrI4r0bH6h0lVD4W9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ZsFLAUj57CLB92vfmB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YX2_zHYUpIrU1dzPYj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xJySxF3Ksp5QeEk7qH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cp298RL2OwsoEM8jEW1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SgYU6VuUu2IJwjSz.3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st6wrAt4ffQqIzjbpDI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r6KdYQMuYKtX5hjlhI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UIycscckk0ZeUinpN9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kaCPBHJU2gpFhmLuKX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3ksPHvRoH5ycjXf7zy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gVLzTLTESrF0kkQS53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mZJ91EjMJF3MrSNKiRk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XFrI4r0bH6h0lVD4W9E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ZsFLAUj57CLB92vfmB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YX2_zHYUpIrU1dzPYj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xJySxF3Ksp5QeEk7qH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cp298RL2OwsoEM8jEW1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SgYU6VuUu2IJwjSz.3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st6wrAt4ffQqIzjbpD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r6KdYQMuYKtX5hjlhIG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UIycscckk0ZeUinpN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kaCPBHJU2gpFhmLuKX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3ksPHvRoH5ycjXf7zyT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gVLzTLTESrF0kkQS53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mZJ91EjMJF3MrSNKiR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AAA35"/>
      </a:accent1>
      <a:accent2>
        <a:srgbClr val="756284"/>
      </a:accent2>
      <a:accent3>
        <a:srgbClr val="34992F"/>
      </a:accent3>
      <a:accent4>
        <a:srgbClr val="5D4777"/>
      </a:accent4>
      <a:accent5>
        <a:srgbClr val="756284"/>
      </a:accent5>
      <a:accent6>
        <a:srgbClr val="5D4777"/>
      </a:accent6>
      <a:hlink>
        <a:srgbClr val="756284"/>
      </a:hlink>
      <a:folHlink>
        <a:srgbClr val="9E8EA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2966</Words>
  <Application>Microsoft Office PowerPoint</Application>
  <PresentationFormat>Breitbild</PresentationFormat>
  <Paragraphs>672</Paragraphs>
  <Slides>46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6" baseType="lpstr">
      <vt:lpstr>Aptos</vt:lpstr>
      <vt:lpstr>Arial</vt:lpstr>
      <vt:lpstr>Calibri</vt:lpstr>
      <vt:lpstr>Calibri Light</vt:lpstr>
      <vt:lpstr>Open Sans</vt:lpstr>
      <vt:lpstr>Trebuchet MS</vt:lpstr>
      <vt:lpstr>Wingdings</vt:lpstr>
      <vt:lpstr>Wingdings 3</vt:lpstr>
      <vt:lpstr>Facet</vt:lpstr>
      <vt:lpstr>think-cell Folie</vt:lpstr>
      <vt:lpstr>Advancing Biofuel Production with Pyrolysis and Gasification – Integrating the benefits of Carbon Capture and Hydrogen Production</vt:lpstr>
      <vt:lpstr>PowerPoint-Präsentation</vt:lpstr>
      <vt:lpstr>BioTheRoS General Presentation: Gasification and pyrolysis technical overview</vt:lpstr>
      <vt:lpstr>BioTheRoS Overview</vt:lpstr>
      <vt:lpstr>BioTheRoS Objectives </vt:lpstr>
      <vt:lpstr>Demo sites &amp; related technologies </vt:lpstr>
      <vt:lpstr>Gasification – transport fuels value chain</vt:lpstr>
      <vt:lpstr>Gasification – Dual fluidised Bed technology</vt:lpstr>
      <vt:lpstr>Fast Pyrolysis Value Chain</vt:lpstr>
      <vt:lpstr>FPBO to advanced biofuels</vt:lpstr>
      <vt:lpstr>Integration of CC and H2 technologies</vt:lpstr>
      <vt:lpstr>Overview of technologies for CC(U)S</vt:lpstr>
      <vt:lpstr>Carbon Capture Utilization and Storage CC(U)S</vt:lpstr>
      <vt:lpstr>BioTheRoS - CC(US) technology overview </vt:lpstr>
      <vt:lpstr>Membrane separation</vt:lpstr>
      <vt:lpstr>Cryogenics</vt:lpstr>
      <vt:lpstr>Solvent-based absorption </vt:lpstr>
      <vt:lpstr>Solid adsorption (PSA/TSA)  </vt:lpstr>
      <vt:lpstr>Chemical looping with in-situ conversion (CL-ICCC) Specific adsorption process </vt:lpstr>
      <vt:lpstr>Overview of technologies for renewable hydrogen production</vt:lpstr>
      <vt:lpstr>Significance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Linking CC(U)S and hydrogen technologies with gasification</vt:lpstr>
      <vt:lpstr>Basic DFB biomass-to-liquid process chain  </vt:lpstr>
      <vt:lpstr>Basic DFB biomass-to-liquid process chain  </vt:lpstr>
      <vt:lpstr>Integration of CO2 separation and utilization  </vt:lpstr>
      <vt:lpstr>Integration of Tail gas valorization  </vt:lpstr>
      <vt:lpstr>Integration of H2 addition  </vt:lpstr>
      <vt:lpstr>PowerPoint-Präsentation</vt:lpstr>
      <vt:lpstr>PowerPoint-Präsentation</vt:lpstr>
      <vt:lpstr>Linking CC(U)S and hydrogen technologies with pyrolysis</vt:lpstr>
      <vt:lpstr>Pyrolysis value chain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Open discussion</vt:lpstr>
      <vt:lpstr>PowerPoint-Präsentation</vt:lpstr>
      <vt:lpstr>Wrap-up and concluding remarks</vt:lpstr>
      <vt:lpstr>Thanks for contributing! If you have any more comments or feedback please get in contact:</vt:lpstr>
    </vt:vector>
  </TitlesOfParts>
  <Company>Hammer Real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Kern</dc:creator>
  <cp:lastModifiedBy>Andrea Sonnleitner</cp:lastModifiedBy>
  <cp:revision>83</cp:revision>
  <cp:lastPrinted>2026-04-29T15:11:33Z</cp:lastPrinted>
  <dcterms:created xsi:type="dcterms:W3CDTF">2023-07-25T19:39:01Z</dcterms:created>
  <dcterms:modified xsi:type="dcterms:W3CDTF">2026-05-12T14:12:11Z</dcterms:modified>
</cp:coreProperties>
</file>